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sMOg+NQehZ+DXTEFNXhKBpuiN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16;p31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" name="Google Shape;17;p31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8" name="Google Shape;18;p31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31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0" name="Google Shape;20;p3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3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4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3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6" name="Google Shape;46;p3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" name="Google Shape;47;p3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>
  <p:cSld name="Csak cí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38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3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6" name="Google Shape;76;p3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3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3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6" name="Google Shape;86;p3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3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0" name="Google Shape;10;p3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3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" name="Google Shape;12;p3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3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KPMHqzIvnHjApWXirV-1RqJJ2QU1jvA/view?usp=drivesd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V_jDB5yb1pftELTgOWLkxpV4MRgOOB88/view?usp=drivesd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0nvRGuyJ6rB3cipxgFuYD9zwVekLsSE-/view?usp=drivesd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9600"/>
              <a:buFont typeface="Arial"/>
              <a:buNone/>
            </a:pPr>
            <a:r>
              <a:rPr lang="hu-HU" sz="8000" b="0" i="0" u="none" strike="noStrike" dirty="0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PÁLYAVÁLASZTÁSI TANÁCSADÁS</a:t>
            </a:r>
            <a:endParaRPr sz="8000"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239008" y="4801220"/>
            <a:ext cx="10779512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 sz="1800" dirty="0">
                <a:solidFill>
                  <a:srgbClr val="433C29"/>
                </a:solidFill>
                <a:latin typeface="Comic Sans MS"/>
                <a:ea typeface="Comic Sans MS"/>
                <a:cs typeface="Comic Sans MS"/>
                <a:sym typeface="Comic Sans MS"/>
              </a:rPr>
              <a:t>Készítette: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 sz="1800" dirty="0" err="1">
                <a:solidFill>
                  <a:srgbClr val="433C29"/>
                </a:solidFill>
                <a:latin typeface="Comic Sans MS"/>
                <a:ea typeface="Comic Sans MS"/>
                <a:cs typeface="Comic Sans MS"/>
                <a:sym typeface="Comic Sans MS"/>
              </a:rPr>
              <a:t>Buzsikné</a:t>
            </a:r>
            <a:r>
              <a:rPr lang="hu-HU" sz="1800" dirty="0">
                <a:solidFill>
                  <a:srgbClr val="433C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Lukács Györgyi</a:t>
            </a:r>
            <a:endParaRPr sz="1800" dirty="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 sz="1800" dirty="0">
                <a:solidFill>
                  <a:srgbClr val="433C29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Pszichológus -</a:t>
            </a:r>
            <a:endParaRPr sz="1800" dirty="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 sz="1800" dirty="0">
                <a:solidFill>
                  <a:srgbClr val="433C29"/>
                </a:solidFill>
                <a:latin typeface="Comic Sans MS"/>
                <a:ea typeface="Comic Sans MS"/>
                <a:cs typeface="Comic Sans MS"/>
                <a:sym typeface="Comic Sans MS"/>
              </a:rPr>
              <a:t>Egészségpszichológus, Viselkedéselemző, Szociálpedagógus, OH Instruktor 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636189" y="0"/>
            <a:ext cx="10058400" cy="192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omic Sans MS"/>
              <a:buNone/>
            </a:pPr>
            <a:r>
              <a:rPr lang="hu-HU">
                <a:latin typeface="Comic Sans MS"/>
                <a:ea typeface="Comic Sans MS"/>
                <a:cs typeface="Comic Sans MS"/>
                <a:sym typeface="Comic Sans MS"/>
              </a:rPr>
              <a:t>ÖNISMERET</a:t>
            </a:r>
            <a:r>
              <a:rPr lang="hu-HU" sz="25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hu-HU" sz="25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hu-HU" sz="2500">
                <a:latin typeface="Comic Sans MS"/>
                <a:ea typeface="Comic Sans MS"/>
                <a:cs typeface="Comic Sans MS"/>
                <a:sym typeface="Comic Sans MS"/>
              </a:rPr>
              <a:t>KÉPESSÉG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636189" y="1920488"/>
            <a:ext cx="11355139" cy="458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MIBEN VAGYOK JÓ, SIKERES? </a:t>
            </a:r>
            <a:endParaRPr/>
          </a:p>
          <a:p>
            <a:pPr marL="182880" lvl="0" indent="-2311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Noto Sans Symbols"/>
              <a:buChar char="❖"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Térbeli gondolkozás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Noto Sans Symbols"/>
              <a:buChar char="❖"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Nyelvi kifejező képesség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Noto Sans Symbols"/>
              <a:buChar char="❖"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Számolási készség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Noto Sans Symbols"/>
              <a:buChar char="❖"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Fizikai teherbírás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Noto Sans Symbols"/>
              <a:buChar char="❖"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Kézügyesség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Noto Sans Symbols"/>
              <a:buChar char="❖"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Ötletgazdaságság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Font typeface="Noto Sans Symbols"/>
              <a:buChar char="❖"/>
            </a:pPr>
            <a:r>
              <a:rPr lang="hu-HU" sz="3200">
                <a:latin typeface="Comic Sans MS"/>
                <a:ea typeface="Comic Sans MS"/>
                <a:cs typeface="Comic Sans MS"/>
                <a:sym typeface="Comic Sans MS"/>
              </a:rPr>
              <a:t>Kapcsolatteremtő készség </a:t>
            </a:r>
            <a:endParaRPr/>
          </a:p>
          <a:p>
            <a:pPr marL="182880" lvl="0" indent="-83026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585" y="2161957"/>
            <a:ext cx="3818004" cy="384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2066" y="0"/>
            <a:ext cx="3250082" cy="325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526935" y="3250082"/>
            <a:ext cx="2349501" cy="234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1069848" y="0"/>
            <a:ext cx="9585762" cy="212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omic Sans MS"/>
              <a:buNone/>
            </a:pPr>
            <a:r>
              <a:rPr lang="hu-HU">
                <a:latin typeface="Comic Sans MS"/>
                <a:ea typeface="Comic Sans MS"/>
                <a:cs typeface="Comic Sans MS"/>
                <a:sym typeface="Comic Sans MS"/>
              </a:rPr>
              <a:t>ÖNISMERET </a:t>
            </a:r>
            <a:br>
              <a:rPr lang="hu-HU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hu-HU" sz="2500">
                <a:latin typeface="Comic Sans MS"/>
                <a:ea typeface="Comic Sans MS"/>
                <a:cs typeface="Comic Sans MS"/>
                <a:sym typeface="Comic Sans MS"/>
              </a:rPr>
              <a:t>ÉRTEK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11"/>
          <p:cNvSpPr txBox="1">
            <a:spLocks noGrp="1"/>
          </p:cNvSpPr>
          <p:nvPr>
            <p:ph type="body" idx="1"/>
          </p:nvPr>
        </p:nvSpPr>
        <p:spPr>
          <a:xfrm>
            <a:off x="650489" y="2121408"/>
            <a:ext cx="11668890" cy="47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u-HU" sz="2800">
                <a:latin typeface="Comic Sans MS"/>
                <a:ea typeface="Comic Sans MS"/>
                <a:cs typeface="Comic Sans MS"/>
                <a:sym typeface="Comic Sans MS"/>
              </a:rPr>
              <a:t>MI AZ, AMI FONTOS NEKEM?</a:t>
            </a:r>
            <a:endParaRPr/>
          </a:p>
          <a:p>
            <a:pPr marL="182880" lvl="0" indent="-31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Font typeface="Noto Sans Symbols"/>
              <a:buChar char="❖"/>
            </a:pPr>
            <a:r>
              <a:rPr lang="hu-HU" sz="2800">
                <a:latin typeface="Comic Sans MS"/>
                <a:ea typeface="Comic Sans MS"/>
                <a:cs typeface="Comic Sans MS"/>
                <a:sym typeface="Comic Sans MS"/>
              </a:rPr>
              <a:t>Szellemi ösztönzés (független gondolkodás)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Font typeface="Noto Sans Symbols"/>
              <a:buChar char="❖"/>
            </a:pPr>
            <a:r>
              <a:rPr lang="hu-HU" sz="2800">
                <a:latin typeface="Comic Sans MS"/>
                <a:ea typeface="Comic Sans MS"/>
                <a:cs typeface="Comic Sans MS"/>
                <a:sym typeface="Comic Sans MS"/>
              </a:rPr>
              <a:t>Anyagiak (jól fizet)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Font typeface="Noto Sans Symbols"/>
              <a:buChar char="❖"/>
            </a:pPr>
            <a:r>
              <a:rPr lang="hu-HU" sz="2800">
                <a:latin typeface="Comic Sans MS"/>
                <a:ea typeface="Comic Sans MS"/>
                <a:cs typeface="Comic Sans MS"/>
                <a:sym typeface="Comic Sans MS"/>
              </a:rPr>
              <a:t>Változatosság (öröm, mint feladatorientált)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Font typeface="Noto Sans Symbols"/>
              <a:buChar char="❖"/>
            </a:pPr>
            <a:r>
              <a:rPr lang="hu-HU" sz="2800">
                <a:latin typeface="Comic Sans MS"/>
                <a:ea typeface="Comic Sans MS"/>
                <a:cs typeface="Comic Sans MS"/>
                <a:sym typeface="Comic Sans MS"/>
              </a:rPr>
              <a:t>Függetlenség (saját módszer szerint)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Font typeface="Noto Sans Symbols"/>
              <a:buChar char="❖"/>
            </a:pPr>
            <a:r>
              <a:rPr lang="hu-HU" sz="2800">
                <a:latin typeface="Comic Sans MS"/>
                <a:ea typeface="Comic Sans MS"/>
                <a:cs typeface="Comic Sans MS"/>
                <a:sym typeface="Comic Sans MS"/>
              </a:rPr>
              <a:t>Presztizs (rang mások szemében)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Font typeface="Noto Sans Symbols"/>
              <a:buChar char="❖"/>
            </a:pPr>
            <a:r>
              <a:rPr lang="hu-HU" sz="2800">
                <a:latin typeface="Comic Sans MS"/>
                <a:ea typeface="Comic Sans MS"/>
                <a:cs typeface="Comic Sans MS"/>
                <a:sym typeface="Comic Sans MS"/>
              </a:rPr>
              <a:t>Esztétikum (szép dolgok)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u-HU"/>
              <a:t>FELADAT </a:t>
            </a:r>
            <a:endParaRPr/>
          </a:p>
        </p:txBody>
      </p:sp>
      <p:sp>
        <p:nvSpPr>
          <p:cNvPr id="181" name="Google Shape;181;p1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hu-HU"/>
              <a:t>Holland-féle érdeklődés teszt: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hu-HU" u="sng">
                <a:solidFill>
                  <a:schemeClr val="hlink"/>
                </a:solidFill>
                <a:hlinkClick r:id="rId3"/>
              </a:rPr>
              <a:t>https://drive.google.com/file/d/18KPMHqzIvnHjApWXirV-1RqJJ2QU1jvA/view?usp=drivesdk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hu-HU"/>
              <a:t>MUNKAÉRTÉK - KÉRDŐÍV (Donald E. Super):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hu-HU" u="sng">
                <a:solidFill>
                  <a:schemeClr val="hlink"/>
                </a:solidFill>
                <a:hlinkClick r:id="rId4"/>
              </a:rPr>
              <a:t>https://drive.google.com/file/d/1V_jDB5yb1pftELTgOWLkxpV4MRgOOB88/view?usp=drivesdk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1220" y="101854"/>
            <a:ext cx="2292492" cy="258874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omic Sans MS"/>
              <a:buNone/>
            </a:pPr>
            <a:r>
              <a:rPr lang="hu-HU">
                <a:latin typeface="Comic Sans MS"/>
                <a:ea typeface="Comic Sans MS"/>
                <a:cs typeface="Comic Sans MS"/>
                <a:sym typeface="Comic Sans MS"/>
              </a:rPr>
              <a:t>KÖRNYEZET ISMERET</a:t>
            </a:r>
            <a:br>
              <a:rPr lang="hu-HU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hu-HU" sz="2500">
                <a:latin typeface="Comic Sans MS"/>
                <a:ea typeface="Comic Sans MS"/>
                <a:cs typeface="Comic Sans MS"/>
                <a:sym typeface="Comic Sans MS"/>
              </a:rPr>
              <a:t>PÁLYAISMERET</a:t>
            </a:r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650487" y="2093976"/>
            <a:ext cx="11182195" cy="42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</a:pPr>
            <a:r>
              <a:rPr lang="hu-HU" sz="3000" b="1">
                <a:latin typeface="Comic Sans MS"/>
                <a:ea typeface="Comic Sans MS"/>
                <a:cs typeface="Comic Sans MS"/>
                <a:sym typeface="Comic Sans MS"/>
              </a:rPr>
              <a:t>Feladatok és tevékenységek: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Melyek a jellemző feladatok, tevékenységek ebben a szakmában?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Milyen anyagokkal, eszközökkel kell dolgoznia? (anyagok, szerszámok, műszerek, gépek...)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Hol végzi a munkáját? (szabadban, műhelyben, irodában,-17 üzletben..)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Munkája során kikkel kerül kapcsolatba, kikkel van dolga?(vevő, ügyfél, kolléga...)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069848" y="-774389"/>
            <a:ext cx="10267225" cy="2911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omic Sans MS"/>
              <a:buNone/>
            </a:pPr>
            <a:r>
              <a:rPr lang="hu-HU" sz="2600" b="1" i="0" u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NÉZZÜK, MILYEN LEHETŐSÉGEK VANNAK!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4" name="Google Shape;19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753155" y="1200537"/>
            <a:ext cx="8685690" cy="5211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217117" y="0"/>
            <a:ext cx="11739467" cy="235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Rockwell"/>
              <a:buNone/>
            </a:pPr>
            <a:r>
              <a:rPr lang="hu-HU" sz="3500" b="1"/>
              <a:t>LEHETŐSÉGEK</a:t>
            </a:r>
            <a:r>
              <a:rPr lang="hu-HU" sz="3500"/>
              <a:t> 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836341" y="3715740"/>
            <a:ext cx="1025292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https://drive.google.com/file/d/10nvRGuyJ6rB3cipxgFuYD9zwVekLsSE-/view?usp=drivesdk</a:t>
            </a:r>
            <a:endParaRPr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069848" y="-574524"/>
            <a:ext cx="100584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rebuchet MS"/>
              <a:buNone/>
            </a:pPr>
            <a:r>
              <a:rPr lang="hu-HU" sz="4500" b="1" i="0" u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MILYEN ISKOLATÍPUST VÁLASSZUNK?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063752" y="1421190"/>
            <a:ext cx="10064496" cy="5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u-HU" sz="2800" b="1" i="0" u="sng" strike="noStrike" dirty="0">
                <a:latin typeface="Trebuchet MS"/>
                <a:ea typeface="Trebuchet MS"/>
                <a:cs typeface="Trebuchet MS"/>
                <a:sym typeface="Trebuchet MS"/>
              </a:rPr>
              <a:t>Lehetőségek: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endParaRPr sz="2800" b="0" i="0" u="none" strike="noStrike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•Gimnázium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•Technikum (régi szakgimnáziumi intézménytípus)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Az egyes iskolatípusoknak más-más a tanulmányi ideje a tananyag tartalma és mélysége, a tanulmányi követelménye, más az iskola által nyújtott továbbtanulási lehetősége.</a:t>
            </a:r>
            <a:endParaRPr dirty="0"/>
          </a:p>
          <a:p>
            <a:pPr marL="182880" lvl="0" indent="-31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Trebuchet MS"/>
              <a:buNone/>
            </a:pPr>
            <a:r>
              <a:rPr lang="hu-HU" sz="4300" b="1" i="0" u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BEISKOLÁZÁS RENDJE ÉS SZABÁLYAI</a:t>
            </a:r>
            <a:endParaRPr sz="4300">
              <a:solidFill>
                <a:schemeClr val="dk1"/>
              </a:solidFill>
            </a:endParaRPr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725713" y="1511905"/>
            <a:ext cx="10946191" cy="466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2800" b="0" i="0" u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>
                <a:latin typeface="Trebuchet MS"/>
                <a:ea typeface="Trebuchet MS"/>
                <a:cs typeface="Trebuchet MS"/>
                <a:sym typeface="Trebuchet MS"/>
              </a:rPr>
              <a:t>•A középfokú iskolába történő jelentkezés rendjéről és a felvételi eljárás szabályairól a 20/2012.(VIII.31.)EMMI rendeletben olvashatunk.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>
                <a:latin typeface="Trebuchet MS"/>
                <a:ea typeface="Trebuchet MS"/>
                <a:cs typeface="Trebuchet MS"/>
                <a:sym typeface="Trebuchet MS"/>
              </a:rPr>
              <a:t>•A felvételi eljárás lebonyolításának ütemezését minden évben a tanév rendjéről szóló miniszteri rendelet szabályozza.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>
                <a:latin typeface="Verdana"/>
                <a:ea typeface="Verdana"/>
                <a:cs typeface="Verdana"/>
                <a:sym typeface="Verdana"/>
              </a:rPr>
              <a:t>A középfokú felvételi eljárás 2 szakasza:</a:t>
            </a:r>
            <a:endParaRPr sz="2800" b="0" i="0" u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2800" b="0" i="0" u="none" strike="noStrike">
                <a:latin typeface="Verdana"/>
                <a:ea typeface="Verdana"/>
                <a:cs typeface="Verdana"/>
                <a:sym typeface="Verdana"/>
              </a:rPr>
              <a:t>01.20.- 04.28. általános felvételi eljárás</a:t>
            </a:r>
            <a:endParaRPr sz="2800" b="0" i="0" u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2800" b="0" i="0" u="none" strike="noStrike">
                <a:latin typeface="Verdana"/>
                <a:ea typeface="Verdana"/>
                <a:cs typeface="Verdana"/>
                <a:sym typeface="Verdana"/>
              </a:rPr>
              <a:t>05.08.- 08.31. rendkívüli felvételi eljárás</a:t>
            </a:r>
            <a:endParaRPr sz="2800" b="0" i="0" u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900"/>
              <a:buFont typeface="Rockwell"/>
              <a:buNone/>
            </a:pPr>
            <a:r>
              <a:rPr lang="hu-HU" sz="4900" b="1"/>
              <a:t>JELENTKEZÉS A KÖZPONTI ÍRÁSBELIRE</a:t>
            </a:r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3000" b="0" i="0" u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hu-HU" sz="3000" b="0" i="0" u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3000" b="0" i="0" u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2023.10.20. felvételi tájékoztatók nyilvánosságra hozatala</a:t>
            </a:r>
            <a:endParaRPr sz="3000" b="0" i="0" u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3000" b="0" i="0" u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3000" b="0" i="0" u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2023.11.15. az OH közzéteszi a központi írásbelit szervező iskolák névsorát</a:t>
            </a:r>
            <a:endParaRPr sz="3000" b="0" i="0" u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3000" b="0" i="0" u="none" strike="noStrike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3000" b="1" i="0" u="sng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2023.11.30. (csütörtök)</a:t>
            </a:r>
            <a:r>
              <a:rPr lang="hu-HU" sz="3000" b="0" i="0" u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 a tanulók jelentkezése a központi írásbelit szervező intézménybe </a:t>
            </a:r>
            <a:endParaRPr sz="3000" b="0" i="0" u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069848" y="211667"/>
            <a:ext cx="10058400" cy="188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ockwell"/>
              <a:buNone/>
            </a:pPr>
            <a:r>
              <a:rPr lang="hu-HU" sz="4600" b="1"/>
              <a:t>MI ALAPJÁN VESZIK FÖL A GYEREKEKET? </a:t>
            </a:r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b="0" i="0" u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sp>
        <p:nvSpPr>
          <p:cNvPr id="225" name="Google Shape;225;p19"/>
          <p:cNvSpPr txBox="1"/>
          <p:nvPr/>
        </p:nvSpPr>
        <p:spPr>
          <a:xfrm>
            <a:off x="544275" y="2121400"/>
            <a:ext cx="10885800" cy="3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0" i="0" u="none" strike="noStrik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Tanulmányi eredmény (5-6-</a:t>
            </a:r>
            <a:r>
              <a:rPr lang="hu-HU" sz="4800" b="1" i="0" u="sng" strike="noStrik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7. év végi + 8. félévi</a:t>
            </a:r>
            <a:r>
              <a:rPr lang="hu-HU" sz="4800" b="0" i="0" u="none" strike="noStrik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4800" b="0" i="0" u="none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0" i="0" u="none" strike="noStrike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4800" b="0" i="0" u="none" strike="noStrik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Egységes írásbeli felvételi</a:t>
            </a:r>
            <a:endParaRPr sz="4800" b="0" i="0" u="none" strike="noStrik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b="0" i="0" u="none" strike="noStrike" dirty="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4800" b="0" i="0" u="none" strike="noStrik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Szóbeli meghallgatás csak ott, ahol központi írásbelit is kérnek.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367123" y="1084146"/>
            <a:ext cx="10846048" cy="480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30"/>
              <a:buNone/>
            </a:pPr>
            <a:r>
              <a:rPr lang="hu-HU" sz="3800">
                <a:latin typeface="Comic Sans MS"/>
                <a:ea typeface="Comic Sans MS"/>
                <a:cs typeface="Comic Sans MS"/>
                <a:sym typeface="Comic Sans MS"/>
              </a:rPr>
              <a:t>„A pályaválasztás azt jelenti, hogy a fennálló lehetőségeink alapján önállóan, célunknak megfelelően kiválasztunk egy olyan foglalkozást, tevékenységet, mely lehetővé teszi, hogy a társadalom és magunk számára értékkel bíró munkát végezhessünk.”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30"/>
              <a:buNone/>
            </a:pPr>
            <a:r>
              <a:rPr lang="hu-HU" sz="3800">
                <a:latin typeface="Comic Sans MS"/>
                <a:ea typeface="Comic Sans MS"/>
                <a:cs typeface="Comic Sans MS"/>
                <a:sym typeface="Comic Sans MS"/>
              </a:rPr>
              <a:t>(Szilágyi, 1993, 2.o.)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3934" y="4552750"/>
            <a:ext cx="2198749" cy="200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67122" y="4552749"/>
            <a:ext cx="3024855" cy="200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u-HU" dirty="0"/>
              <a:t>EGYSÉGES KÖZPONTI ÍRÁSBELI FELVÉTELI </a:t>
            </a:r>
            <a:endParaRPr dirty="0"/>
          </a:p>
        </p:txBody>
      </p:sp>
      <p:sp>
        <p:nvSpPr>
          <p:cNvPr id="231" name="Google Shape;231;p20"/>
          <p:cNvSpPr txBox="1">
            <a:spLocks noGrp="1"/>
          </p:cNvSpPr>
          <p:nvPr>
            <p:ph type="body" idx="1"/>
          </p:nvPr>
        </p:nvSpPr>
        <p:spPr>
          <a:xfrm>
            <a:off x="725725" y="2358750"/>
            <a:ext cx="10402500" cy="3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hu-HU" sz="27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A legtöbb középiskola kéri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r>
              <a:rPr lang="hu-HU" sz="27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       - magyarból 45 perc    10 feladat        50 pont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r>
              <a:rPr lang="hu-HU" sz="27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       - matematikából 45 perc 10 feladat    50 pont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r>
              <a:rPr lang="hu-HU" sz="27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2700" b="0" i="0" u="sng" strike="noStrike" dirty="0">
                <a:latin typeface="Trebuchet MS"/>
                <a:ea typeface="Trebuchet MS"/>
                <a:cs typeface="Trebuchet MS"/>
                <a:sym typeface="Trebuchet MS"/>
              </a:rPr>
              <a:t>Bármelyik</a:t>
            </a:r>
            <a:r>
              <a:rPr lang="hu-HU" sz="27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 írásbelit tartó középiskolában megírható.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r>
              <a:rPr lang="hu-HU" sz="2700" b="1" dirty="0">
                <a:latin typeface="Trebuchet MS"/>
                <a:sym typeface="Trebuchet MS"/>
              </a:rPr>
              <a:t>Az egységes központi írásbeli felvételi vizsga időpontja: 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r>
              <a:rPr lang="hu-HU" sz="2700" b="1" dirty="0">
                <a:latin typeface="Trebuchet MS"/>
                <a:sym typeface="Trebuchet MS"/>
              </a:rPr>
              <a:t>2024. január 20. 10.00 órától a Szerencsi SZC Tokaji Ferenc Technikum, Szakgimnázium és Gimnáziumban a kijelölt termekben. 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endParaRPr sz="2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EGYSÉGES KÖZPONTI ÍRÁSBELI FELVÉTELI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Az értékelőlapok átadása a tanulók részére 2024.január 26-án történik.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b="1" dirty="0"/>
              <a:t>Betekintés a javított feladatlapokba a Szerencsi SZC Tokaji Ferenc Technikum, Szakgimnázium és Gimnáziumban (igazgatóhelyettesi irodában) 2024. január 26. 8-16 óra.</a:t>
            </a:r>
          </a:p>
        </p:txBody>
      </p:sp>
    </p:spTree>
    <p:extLst>
      <p:ext uri="{BB962C8B-B14F-4D97-AF65-F5344CB8AC3E}">
        <p14:creationId xmlns:p14="http://schemas.microsoft.com/office/powerpoint/2010/main" val="2537091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u-HU"/>
              <a:t>SZÓBELI </a:t>
            </a:r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None/>
            </a:pPr>
            <a:br>
              <a:rPr lang="hu-HU" sz="32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</a:br>
            <a:endParaRPr sz="3200" b="0" i="0" u="none" strike="noStrike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None/>
            </a:pPr>
            <a:r>
              <a:rPr lang="hu-HU" sz="320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A Szerencsi SZC Tokaji Ferenc Technikum, Szakgimnázium és Gimnáziumban a szóbeli meghallgatás, pályaalkalmassági vizsgálat és a fizikai állapotfelmérés időpontj</a:t>
            </a:r>
            <a:r>
              <a:rPr lang="hu-HU" sz="3200" dirty="0">
                <a:latin typeface="Trebuchet MS"/>
                <a:ea typeface="Trebuchet MS"/>
                <a:cs typeface="Trebuchet MS"/>
                <a:sym typeface="Trebuchet MS"/>
              </a:rPr>
              <a:t>a: </a:t>
            </a: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None/>
            </a:pPr>
            <a:r>
              <a:rPr lang="hu-HU" sz="3200" b="1" dirty="0">
                <a:latin typeface="Trebuchet MS"/>
                <a:ea typeface="Trebuchet MS"/>
                <a:cs typeface="Trebuchet MS"/>
                <a:sym typeface="Trebuchet MS"/>
              </a:rPr>
              <a:t>2024. március 4. 12.00 óra</a:t>
            </a:r>
            <a:endParaRPr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None/>
            </a:pPr>
            <a:r>
              <a:rPr lang="hu-HU" sz="5100" b="1" i="0" u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ÁLTALÁNOS FELVÉTELI ELJÁRÁS</a:t>
            </a:r>
            <a:br>
              <a:rPr lang="hu-HU" sz="5100" b="1" i="0" u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hu-HU" sz="5100" b="1" i="0" u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2023. 01. 20-TÓL</a:t>
            </a:r>
            <a:endParaRPr sz="5100">
              <a:solidFill>
                <a:schemeClr val="dk1"/>
              </a:solidFill>
            </a:endParaRPr>
          </a:p>
        </p:txBody>
      </p:sp>
      <p:sp>
        <p:nvSpPr>
          <p:cNvPr id="249" name="Google Shape;249;p2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hu-HU" sz="28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OKTÓBER - FEBRUÁR</a:t>
            </a:r>
            <a:endParaRPr sz="2800" b="0" i="0" u="none" strike="noStrike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•A továbbtanulási szándékok egyeztetése az osztályfőnökkel. (nov.30-ig. jelentkezés az egységes írásbeli felvételire!!!)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endParaRPr sz="2800" b="0" i="0" u="none" strike="noStrike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1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FEBRUÁR ELEJE</a:t>
            </a:r>
            <a:endParaRPr sz="2800" b="0" i="0" u="none" strike="noStrike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hu-HU" sz="2800" b="0" i="0" u="none" strike="noStrike" dirty="0">
                <a:latin typeface="Trebuchet MS"/>
                <a:ea typeface="Trebuchet MS"/>
                <a:cs typeface="Trebuchet MS"/>
                <a:sym typeface="Trebuchet MS"/>
              </a:rPr>
              <a:t>•A jelentkezési lapok és az adatlap ellenőrzése, egyeztetése a szülők és a tanuló jelenlétében. A lapok kinyomtatása és aláírása.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xfrm>
            <a:off x="1069848" y="685800"/>
            <a:ext cx="10058400" cy="5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hu-HU"/>
              <a:t>TOVÁBBI INFORMÁCIÓK </a:t>
            </a:r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body" idx="1"/>
          </p:nvPr>
        </p:nvSpPr>
        <p:spPr>
          <a:xfrm>
            <a:off x="1069848" y="1693333"/>
            <a:ext cx="10058400" cy="447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5"/>
              <a:buNone/>
            </a:pPr>
            <a:r>
              <a:rPr lang="hu-HU" sz="2300" b="0" i="0" u="sng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Február 9. </a:t>
            </a:r>
            <a:r>
              <a:rPr lang="hu-HU" sz="2300" b="0" i="0" u="none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az írásbeli felvételi eredményekről értesítik a tanulókat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r>
              <a:rPr lang="hu-HU" sz="2300" b="0" i="0" u="none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•</a:t>
            </a:r>
            <a:r>
              <a:rPr lang="hu-HU" sz="2300" b="1" i="1" u="sng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Február 21-ig </a:t>
            </a:r>
            <a:r>
              <a:rPr lang="hu-HU" sz="2300" b="0" i="0" u="none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az általános iskola továbbítja a jelentkezési lapokat a középfokú iskolába, az adatlapokat pedig a Hivatalba.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r>
              <a:rPr lang="hu-HU" sz="2300" b="1" i="0" u="sng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JELENTKEZÉSI LAPOKRÓL</a:t>
            </a:r>
            <a:endParaRPr sz="2300" b="0" i="0" u="none" strike="noStrike">
              <a:solidFill>
                <a:srgbClr val="1919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r>
              <a:rPr lang="hu-HU" sz="2300" b="0" i="0" u="none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•Tetszőleges számú lap beadható, egy lapon 1 iskola, de több tagozat jelölhető(jelzik a középiskolának a jelentkezési szándékot-minden iskolába külön lap)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r>
              <a:rPr lang="hu-HU" sz="2300" b="1" i="0" u="sng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TANULÓI ADATLAP – Felvételi Központba</a:t>
            </a:r>
            <a:endParaRPr sz="2300" b="0" i="0" u="none" strike="noStrike">
              <a:solidFill>
                <a:srgbClr val="19191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r>
              <a:rPr lang="hu-HU" sz="2300" b="0" i="0" u="none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•A megjelölt iskolák rangsorolása (Egy iskolán belül megjelölt tagozatok külön-külön számítanak a rangsorban)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r>
              <a:rPr lang="hu-HU" sz="2300" b="0" i="0" u="none" strike="noStrike">
                <a:solidFill>
                  <a:srgbClr val="191919"/>
                </a:solidFill>
                <a:latin typeface="Trebuchet MS"/>
                <a:ea typeface="Trebuchet MS"/>
                <a:cs typeface="Trebuchet MS"/>
                <a:sym typeface="Trebuchet MS"/>
              </a:rPr>
              <a:t>•Később a rangsor módosítható (április 8-10.)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55"/>
              <a:buNone/>
            </a:pPr>
            <a:endParaRPr sz="2300">
              <a:solidFill>
                <a:srgbClr val="1919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u-HU" b="1"/>
              <a:t>TOVÁBBI INFORMÁCIÓK</a:t>
            </a:r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body" idx="1"/>
          </p:nvPr>
        </p:nvSpPr>
        <p:spPr>
          <a:xfrm>
            <a:off x="1069848" y="2358570"/>
            <a:ext cx="10058400" cy="38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hu-HU" sz="9600" u="sng"/>
              <a:t>Március 04. és március 20. </a:t>
            </a:r>
            <a:r>
              <a:rPr lang="hu-HU" sz="9600"/>
              <a:t>között szóbeli meghallgatások.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endParaRPr sz="96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hu-HU" sz="9600" u="sng"/>
              <a:t>Március 22-ig. </a:t>
            </a:r>
            <a:r>
              <a:rPr lang="hu-HU" sz="9600"/>
              <a:t>a középiskola nyilvánosságra hozza az </a:t>
            </a:r>
            <a:r>
              <a:rPr lang="hu-HU" sz="9600" b="1" i="1"/>
              <a:t>ideiglenes felvételi jegyzéket.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>
            <a:spLocks noGrp="1"/>
          </p:cNvSpPr>
          <p:nvPr>
            <p:ph type="body" idx="1"/>
          </p:nvPr>
        </p:nvSpPr>
        <p:spPr>
          <a:xfrm>
            <a:off x="665238" y="907143"/>
            <a:ext cx="10463010" cy="526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hu-HU" sz="2700" b="1" u="sng"/>
              <a:t>Április 8-10. </a:t>
            </a:r>
            <a:r>
              <a:rPr lang="hu-HU" sz="2700"/>
              <a:t>módosítási lehetőség a rangsoron. Új középiskola nem vehető fel, csak új tagozat a megjelölt középiskolával való egyeztetés alapján.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r>
              <a:rPr lang="hu-HU" sz="2700" u="sng"/>
              <a:t>Április 26. </a:t>
            </a:r>
            <a:r>
              <a:rPr lang="hu-HU" sz="2700"/>
              <a:t>a Hivatal kialakítja a végeredményt az igazgatói döntések és az adatlapok alapján és elküldi a középiskoláknak.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None/>
            </a:pPr>
            <a:r>
              <a:rPr lang="hu-HU" sz="2700" b="1" u="sng"/>
              <a:t>Május 2. </a:t>
            </a:r>
            <a:r>
              <a:rPr lang="hu-HU" sz="2700"/>
              <a:t>a középiskola értesíti a tanulót és az ált. iskolát a felvételről vagy az elutasításról.</a:t>
            </a:r>
            <a:br>
              <a:rPr lang="hu-HU" sz="2700"/>
            </a:br>
            <a:r>
              <a:rPr lang="hu-HU" sz="2700"/>
              <a:t>Az iskola által meghozott döntés ellen jogorvoslattal lehet élni jogszabálysértésre vagy az intézmény belső szabályzatának megsértésére hivatkozással, amelyet az érintett középfokú iskola fenntartójához kell benyújtani.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Rockwell"/>
              <a:buNone/>
            </a:pPr>
            <a:r>
              <a:rPr lang="hu-HU" sz="3400" b="1" u="sng"/>
              <a:t>RENDKÍVÜLI FELVÉTELI ELJÁRÁS</a:t>
            </a:r>
            <a:br>
              <a:rPr lang="hu-HU" sz="3400" b="1" u="sng"/>
            </a:br>
            <a:r>
              <a:rPr lang="hu-HU" sz="3400" b="1" u="sng">
                <a:solidFill>
                  <a:srgbClr val="FF0000"/>
                </a:solidFill>
              </a:rPr>
              <a:t>MÁJUS 6-22.(DE AUGUSZTUS VÉGÉIG TARTHATNAK)</a:t>
            </a:r>
            <a:endParaRPr sz="3400"/>
          </a:p>
        </p:txBody>
      </p:sp>
      <p:sp>
        <p:nvSpPr>
          <p:cNvPr id="272" name="Google Shape;272;p2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hu-HU" sz="3200"/>
              <a:t>Felvételi kérelem az iskola igazgatójának címezve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None/>
            </a:pPr>
            <a:r>
              <a:rPr lang="hu-HU" sz="3200" b="1"/>
              <a:t>Üres helyek listája!!!!!!!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None/>
            </a:pPr>
            <a:r>
              <a:rPr lang="hu-HU" sz="3200" u="sng"/>
              <a:t>Május 22. </a:t>
            </a:r>
            <a:r>
              <a:rPr lang="hu-HU" sz="3200"/>
              <a:t>az igazgató dönt a kérelmekről.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None/>
            </a:pPr>
            <a:r>
              <a:rPr lang="hu-HU" sz="3200"/>
              <a:t>Június 17-ig nem vették föl a tanulót, akkor a lakóhelye szerint illetékes járási hivatal helyezi el.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None/>
            </a:pPr>
            <a:r>
              <a:rPr lang="hu-HU" sz="3200" u="sng"/>
              <a:t>Június 26-28. </a:t>
            </a:r>
            <a:r>
              <a:rPr lang="hu-HU" sz="3200"/>
              <a:t>beiratkozás a középiskolákba.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None/>
            </a:pP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6340" y="2447073"/>
            <a:ext cx="4739269" cy="441092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8"/>
          <p:cNvSpPr txBox="1">
            <a:spLocks noGrp="1"/>
          </p:cNvSpPr>
          <p:nvPr>
            <p:ph type="body" idx="1"/>
          </p:nvPr>
        </p:nvSpPr>
        <p:spPr>
          <a:xfrm>
            <a:off x="-121282" y="1424876"/>
            <a:ext cx="11644210" cy="588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95"/>
              <a:buNone/>
            </a:pPr>
            <a:r>
              <a:rPr lang="hu-HU" sz="4700">
                <a:latin typeface="Comic Sans MS"/>
                <a:ea typeface="Comic Sans MS"/>
                <a:cs typeface="Comic Sans MS"/>
                <a:sym typeface="Comic Sans MS"/>
              </a:rPr>
              <a:t>„Válaszd azt a munkát, amit szeretsz, és soha többé nem kell dolgoznod egy napot sem az életben!”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995"/>
              <a:buNone/>
            </a:pPr>
            <a:endParaRPr sz="47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995"/>
              <a:buNone/>
            </a:pPr>
            <a:r>
              <a:rPr lang="hu-HU" sz="4700">
                <a:latin typeface="Comic Sans MS"/>
                <a:ea typeface="Comic Sans MS"/>
                <a:cs typeface="Comic Sans MS"/>
                <a:sym typeface="Comic Sans MS"/>
              </a:rPr>
              <a:t>/Konfuciusz/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title"/>
          </p:nvPr>
        </p:nvSpPr>
        <p:spPr>
          <a:xfrm flipH="1">
            <a:off x="1362927" y="4745736"/>
            <a:ext cx="10085361" cy="261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Font typeface="Comic Sans MS"/>
              <a:buNone/>
            </a:pPr>
            <a:r>
              <a:rPr lang="hu-HU" sz="6500">
                <a:latin typeface="Comic Sans MS"/>
                <a:ea typeface="Comic Sans MS"/>
                <a:cs typeface="Comic Sans MS"/>
                <a:sym typeface="Comic Sans MS"/>
              </a:rPr>
              <a:t>KÖSZÖNÖM A FIGYELMET! </a:t>
            </a:r>
            <a:endParaRPr/>
          </a:p>
        </p:txBody>
      </p:sp>
      <p:pic>
        <p:nvPicPr>
          <p:cNvPr id="284" name="Google Shape;2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122" y="97786"/>
            <a:ext cx="9063166" cy="4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309757" y="-557561"/>
            <a:ext cx="11882243" cy="251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omic Sans MS"/>
              <a:buNone/>
            </a:pPr>
            <a:r>
              <a:rPr lang="hu-HU" sz="5100">
                <a:latin typeface="Comic Sans MS"/>
                <a:ea typeface="Comic Sans MS"/>
                <a:cs typeface="Comic Sans MS"/>
                <a:sym typeface="Comic Sans MS"/>
              </a:rPr>
              <a:t>MIÉRT KELL ERRŐL BESZÉLNÜNK?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309757" y="1362927"/>
            <a:ext cx="11337072" cy="480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65"/>
              <a:buFont typeface="Noto Sans Symbols"/>
              <a:buChar char="❖"/>
            </a:pPr>
            <a:r>
              <a:rPr lang="hu-HU" sz="29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hu-HU" sz="2900" b="1">
                <a:latin typeface="Comic Sans MS"/>
                <a:ea typeface="Comic Sans MS"/>
                <a:cs typeface="Comic Sans MS"/>
                <a:sym typeface="Comic Sans MS"/>
              </a:rPr>
              <a:t>Egyéni</a:t>
            </a:r>
            <a:r>
              <a:rPr lang="hu-HU" sz="2900">
                <a:latin typeface="Comic Sans MS"/>
                <a:ea typeface="Comic Sans MS"/>
                <a:cs typeface="Comic Sans MS"/>
                <a:sym typeface="Comic Sans MS"/>
              </a:rPr>
              <a:t>: boldog, kiegyensúlyozott, egészséges felnőtt</a:t>
            </a:r>
            <a:endParaRPr/>
          </a:p>
          <a:p>
            <a:pPr marL="182880" lvl="0" indent="-2635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65"/>
              <a:buFont typeface="Noto Sans Symbols"/>
              <a:buNone/>
            </a:pP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65"/>
              <a:buFont typeface="Noto Sans Symbols"/>
              <a:buChar char="❖"/>
            </a:pPr>
            <a:r>
              <a:rPr lang="hu-HU" sz="2900" b="1">
                <a:latin typeface="Comic Sans MS"/>
                <a:ea typeface="Comic Sans MS"/>
                <a:cs typeface="Comic Sans MS"/>
                <a:sym typeface="Comic Sans MS"/>
              </a:rPr>
              <a:t>Családi</a:t>
            </a:r>
            <a:r>
              <a:rPr lang="hu-HU" sz="2900">
                <a:latin typeface="Comic Sans MS"/>
                <a:ea typeface="Comic Sans MS"/>
                <a:cs typeface="Comic Sans MS"/>
                <a:sym typeface="Comic Sans MS"/>
              </a:rPr>
              <a:t>: a szülő biztonságban szeretné tudni a gyermekét</a:t>
            </a:r>
            <a:endParaRPr/>
          </a:p>
          <a:p>
            <a:pPr marL="182880" lvl="0" indent="-2635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65"/>
              <a:buFont typeface="Noto Sans Symbols"/>
              <a:buNone/>
            </a:pP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65"/>
              <a:buFont typeface="Noto Sans Symbols"/>
              <a:buChar char="❖"/>
            </a:pPr>
            <a:r>
              <a:rPr lang="hu-HU" sz="2900" b="1">
                <a:latin typeface="Comic Sans MS"/>
                <a:ea typeface="Comic Sans MS"/>
                <a:cs typeface="Comic Sans MS"/>
                <a:sym typeface="Comic Sans MS"/>
              </a:rPr>
              <a:t>Iskola</a:t>
            </a:r>
            <a:r>
              <a:rPr lang="hu-HU" sz="2900">
                <a:latin typeface="Comic Sans MS"/>
                <a:ea typeface="Comic Sans MS"/>
                <a:cs typeface="Comic Sans MS"/>
                <a:sym typeface="Comic Sans MS"/>
              </a:rPr>
              <a:t>: a sikeres pályaválasztás (iskolaválasztás) az iskola hozzáadott értékét is tükrözi: “az iskola hírneve nő”</a:t>
            </a:r>
            <a:endParaRPr/>
          </a:p>
          <a:p>
            <a:pPr marL="182880" lvl="0" indent="-2635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65"/>
              <a:buFont typeface="Noto Sans Symbols"/>
              <a:buNone/>
            </a:pP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65"/>
              <a:buFont typeface="Noto Sans Symbols"/>
              <a:buChar char="❖"/>
            </a:pPr>
            <a:r>
              <a:rPr lang="hu-HU" sz="2900" b="1">
                <a:latin typeface="Comic Sans MS"/>
                <a:ea typeface="Comic Sans MS"/>
                <a:cs typeface="Comic Sans MS"/>
                <a:sym typeface="Comic Sans MS"/>
              </a:rPr>
              <a:t>Társadalmi, gazdasági</a:t>
            </a:r>
            <a:r>
              <a:rPr lang="hu-HU" sz="2900">
                <a:latin typeface="Comic Sans MS"/>
                <a:ea typeface="Comic Sans MS"/>
                <a:cs typeface="Comic Sans MS"/>
                <a:sym typeface="Comic Sans MS"/>
              </a:rPr>
              <a:t>: sikeres pályaválasztás társadalmi haszon (pl. kevesebb munkanélküli, több adó, kevesebb átképzés, stb..)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1066799" y="-371707"/>
            <a:ext cx="10997185" cy="228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omic Sans MS"/>
              <a:buNone/>
            </a:pPr>
            <a:r>
              <a:rPr lang="hu-HU">
                <a:latin typeface="Comic Sans MS"/>
                <a:ea typeface="Comic Sans MS"/>
                <a:cs typeface="Comic Sans MS"/>
                <a:sym typeface="Comic Sans MS"/>
              </a:rPr>
              <a:t>A PÁLYAORIENTÁCIÓ CÉLJA</a:t>
            </a: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247805" y="1362926"/>
            <a:ext cx="11944195" cy="549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781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5"/>
              <a:buFont typeface="Noto Sans Symbols"/>
              <a:buChar char="❖"/>
            </a:pP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 A fiatalok </a:t>
            </a:r>
            <a:r>
              <a:rPr lang="hu-HU" sz="3300" b="1">
                <a:latin typeface="Comic Sans MS"/>
                <a:ea typeface="Comic Sans MS"/>
                <a:cs typeface="Comic Sans MS"/>
                <a:sym typeface="Comic Sans MS"/>
              </a:rPr>
              <a:t>támogatása</a:t>
            </a: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 döntéshozatalukban</a:t>
            </a:r>
            <a:endParaRPr/>
          </a:p>
          <a:p>
            <a:pPr marL="182880" lvl="0" indent="-17811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5"/>
              <a:buFont typeface="Noto Sans Symbols"/>
              <a:buChar char="❖"/>
            </a:pP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 Ismerkedés </a:t>
            </a:r>
            <a:r>
              <a:rPr lang="hu-HU" sz="3300" b="1">
                <a:latin typeface="Comic Sans MS"/>
                <a:ea typeface="Comic Sans MS"/>
                <a:cs typeface="Comic Sans MS"/>
                <a:sym typeface="Comic Sans MS"/>
              </a:rPr>
              <a:t>önmagukkal</a:t>
            </a: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, a társadalmi </a:t>
            </a:r>
            <a:r>
              <a:rPr lang="hu-HU" sz="3300" b="1">
                <a:latin typeface="Comic Sans MS"/>
                <a:ea typeface="Comic Sans MS"/>
                <a:cs typeface="Comic Sans MS"/>
                <a:sym typeface="Comic Sans MS"/>
              </a:rPr>
              <a:t>környezettel</a:t>
            </a:r>
            <a:endParaRPr sz="33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7811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5"/>
              <a:buFont typeface="Noto Sans Symbols"/>
              <a:buChar char="❖"/>
            </a:pP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 Képet kapni </a:t>
            </a:r>
            <a:r>
              <a:rPr lang="hu-HU" sz="3300" b="1">
                <a:latin typeface="Comic Sans MS"/>
                <a:ea typeface="Comic Sans MS"/>
                <a:cs typeface="Comic Sans MS"/>
                <a:sym typeface="Comic Sans MS"/>
              </a:rPr>
              <a:t>személyiségjellemzőikröl</a:t>
            </a: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 és lehetőségeikről</a:t>
            </a:r>
            <a:endParaRPr/>
          </a:p>
          <a:p>
            <a:pPr marL="182880" lvl="0" indent="-17811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5"/>
              <a:buFont typeface="Noto Sans Symbols"/>
              <a:buChar char="❖"/>
            </a:pP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 Legfontosabb, hogy megtanuljanak </a:t>
            </a:r>
            <a:r>
              <a:rPr lang="hu-HU" sz="3300" b="1">
                <a:latin typeface="Comic Sans MS"/>
                <a:ea typeface="Comic Sans MS"/>
                <a:cs typeface="Comic Sans MS"/>
                <a:sym typeface="Comic Sans MS"/>
              </a:rPr>
              <a:t>célok </a:t>
            </a: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mentén gondolkodni, pályát </a:t>
            </a:r>
            <a:r>
              <a:rPr lang="hu-HU" sz="3300" b="1">
                <a:latin typeface="Comic Sans MS"/>
                <a:ea typeface="Comic Sans MS"/>
                <a:cs typeface="Comic Sans MS"/>
                <a:sym typeface="Comic Sans MS"/>
              </a:rPr>
              <a:t>tervezni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05" y="4350367"/>
            <a:ext cx="10058400" cy="228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526584" y="1208049"/>
            <a:ext cx="10345855" cy="616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7811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5"/>
              <a:buFont typeface="Noto Sans Symbols"/>
              <a:buChar char="❖"/>
            </a:pP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A serdülőkori fejlődés egyik legfontosabb feladata a pályaválasztás és a választott pályára való felkészülés</a:t>
            </a:r>
            <a:endParaRPr/>
          </a:p>
          <a:p>
            <a:pPr marL="18288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5"/>
              <a:buFont typeface="Noto Sans Symbols"/>
              <a:buNone/>
            </a:pPr>
            <a:endParaRPr sz="33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7811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5"/>
              <a:buFont typeface="Noto Sans Symbols"/>
              <a:buChar char="❖"/>
            </a:pPr>
            <a:r>
              <a:rPr lang="hu-HU" sz="3300">
                <a:latin typeface="Comic Sans MS"/>
                <a:ea typeface="Comic Sans MS"/>
                <a:cs typeface="Comic Sans MS"/>
                <a:sym typeface="Comic Sans MS"/>
              </a:rPr>
              <a:t>A  pályaválasztás fejlődésén keresztül megtörténik saját értékeik, képességeik újraértékelése, beillesztése a realitás keretei közé.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3199" y="2100146"/>
            <a:ext cx="1922217" cy="23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584" y="4839482"/>
            <a:ext cx="1517805" cy="215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340732" y="683631"/>
            <a:ext cx="10291907" cy="549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r>
              <a:rPr lang="hu-HU" sz="27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hu-HU" sz="2700" b="0" i="0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zámos kérdéssel szembesülhetnek a szülők, amelyek befolyásolhatják a gyermekük </a:t>
            </a:r>
            <a:r>
              <a:rPr lang="hu-HU" sz="270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pályaválasztását</a:t>
            </a:r>
            <a:r>
              <a:rPr lang="hu-HU" sz="2700" b="0" i="0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  <a:p>
            <a:pPr marL="182880" lvl="0" indent="-3714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None/>
            </a:pPr>
            <a:endParaRPr sz="2700" b="0" i="0" u="none" strike="noStrike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Char char="❖"/>
            </a:pPr>
            <a:r>
              <a:rPr lang="hu-HU" sz="2700" b="0" i="0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lang="hu-HU" sz="2700" b="0" i="1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Hová jelentkezzek</a:t>
            </a:r>
            <a:r>
              <a:rPr lang="hu-HU" sz="2700" i="1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? </a:t>
            </a:r>
            <a:endParaRPr sz="2700" i="1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00" i="1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Char char="❖"/>
            </a:pPr>
            <a:r>
              <a:rPr lang="hu-HU" sz="2700" b="0" i="1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Melyek az érdeklődésemnek megfelelő szakok? </a:t>
            </a:r>
            <a:endParaRPr/>
          </a:p>
          <a:p>
            <a:pPr marL="182880" lvl="0" indent="-3714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None/>
            </a:pPr>
            <a:endParaRPr sz="2700" b="0" i="1" u="none" strike="noStrike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Char char="❖"/>
            </a:pPr>
            <a:r>
              <a:rPr lang="hu-HU" sz="2700" b="0" i="1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Piacképes lesz-e az szakma, amelyet választottam? </a:t>
            </a:r>
            <a:endParaRPr/>
          </a:p>
          <a:p>
            <a:pPr marL="182880" lvl="0" indent="-3714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None/>
            </a:pPr>
            <a:endParaRPr sz="2700" b="0" i="1" u="none" strike="noStrike">
              <a:solidFill>
                <a:srgbClr val="33333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Char char="❖"/>
            </a:pPr>
            <a:r>
              <a:rPr lang="hu-HU" sz="2700" b="0" i="1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Milyen lehetőségeim vannak, ha mégsem vesznek fel?</a:t>
            </a:r>
            <a:r>
              <a:rPr lang="hu-HU" sz="2700" b="0" i="0" u="none" strike="noStrike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/>
          </a:p>
          <a:p>
            <a:pPr marL="182880" lvl="0" indent="-3714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Font typeface="Noto Sans Symbols"/>
              <a:buNone/>
            </a:pP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3403" y="4799979"/>
            <a:ext cx="2798471" cy="18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None/>
            </a:pPr>
            <a:r>
              <a:rPr lang="hu-HU">
                <a:latin typeface="Comic Sans MS"/>
                <a:ea typeface="Comic Sans MS"/>
                <a:cs typeface="Comic Sans MS"/>
                <a:sym typeface="Comic Sans MS"/>
              </a:rPr>
              <a:t>A PÁLYAVÁLASZTÁSI DÖNTÉS TÉNYEZŐI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1063753" y="1703659"/>
            <a:ext cx="5688930" cy="38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Önismeret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Én-koncepció, pályacélok kidolgozottsága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Képességek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Készségek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Érdeklődés</a:t>
            </a:r>
            <a:endParaRPr/>
          </a:p>
          <a:p>
            <a:pPr marL="182880" lvl="0" indent="-1555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None/>
            </a:pP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None/>
            </a:pP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2"/>
          </p:nvPr>
        </p:nvSpPr>
        <p:spPr>
          <a:xfrm>
            <a:off x="6752682" y="1703658"/>
            <a:ext cx="5032247" cy="384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Motivációk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Értékek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Tanulmányi eredmény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Pályaidentifikáció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20954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None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 (Ritoókné, 1986)</a:t>
            </a:r>
            <a:endParaRPr sz="3000"/>
          </a:p>
        </p:txBody>
      </p:sp>
      <p:sp>
        <p:nvSpPr>
          <p:cNvPr id="146" name="Google Shape;146;p7"/>
          <p:cNvSpPr txBox="1"/>
          <p:nvPr/>
        </p:nvSpPr>
        <p:spPr>
          <a:xfrm>
            <a:off x="2044390" y="5409240"/>
            <a:ext cx="9074713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„jövőbe látás” felelőssége</a:t>
            </a:r>
            <a:endParaRPr sz="49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None/>
            </a:pPr>
            <a:r>
              <a:rPr lang="hu-HU">
                <a:latin typeface="Comic Sans MS"/>
                <a:ea typeface="Comic Sans MS"/>
                <a:cs typeface="Comic Sans MS"/>
                <a:sym typeface="Comic Sans MS"/>
              </a:rPr>
              <a:t>A SIKERES PÁLYAVÁLASZTÁS FELTÉTELEI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467109" y="1547594"/>
            <a:ext cx="8175085" cy="482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555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endParaRPr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 Megfelelő pályaismeret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 Reális önismeret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 Pályaválasztási érettség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 Határozott életcél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 Egyéni értékrendszer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 Értékorientáció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635"/>
              <a:buFont typeface="Noto Sans Symbols"/>
              <a:buChar char="❖"/>
            </a:pPr>
            <a:r>
              <a:rPr lang="hu-HU" sz="3100">
                <a:latin typeface="Comic Sans MS"/>
                <a:ea typeface="Comic Sans MS"/>
                <a:cs typeface="Comic Sans MS"/>
                <a:sym typeface="Comic Sans MS"/>
              </a:rPr>
              <a:t> Saját adottságok és a pályaadottságok összeegyeztetésének képessége.</a:t>
            </a:r>
            <a:endParaRPr/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1219" y="1765610"/>
            <a:ext cx="5108729" cy="5092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069848" y="0"/>
            <a:ext cx="10058400" cy="2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omic Sans MS"/>
              <a:buNone/>
            </a:pPr>
            <a:r>
              <a:rPr lang="hu-HU">
                <a:latin typeface="Comic Sans MS"/>
                <a:ea typeface="Comic Sans MS"/>
                <a:cs typeface="Comic Sans MS"/>
                <a:sym typeface="Comic Sans MS"/>
              </a:rPr>
              <a:t>ÖNISMERET</a:t>
            </a:r>
            <a:br>
              <a:rPr lang="hu-HU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hu-HU" sz="2500">
                <a:latin typeface="Comic Sans MS"/>
                <a:ea typeface="Comic Sans MS"/>
                <a:cs typeface="Comic Sans MS"/>
                <a:sym typeface="Comic Sans MS"/>
              </a:rPr>
              <a:t>ÉRDEKLŐDÉS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402684" y="2093976"/>
            <a:ext cx="11386634" cy="44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50"/>
              <a:buNone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MIT SZERETEK CSINÁLNI?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None/>
            </a:pP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Üzleti kapcsolat emberekkel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Társadalmi körülmények javítása érdekében végzett munka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Emberek tanulmányozása, vélemények közlése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Tudományos, műszaki munka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Absztrakt, alkotó munka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550"/>
              <a:buFont typeface="Noto Sans Symbols"/>
              <a:buChar char="❖"/>
            </a:pPr>
            <a:r>
              <a:rPr lang="hu-HU" sz="3000">
                <a:latin typeface="Comic Sans MS"/>
                <a:ea typeface="Comic Sans MS"/>
                <a:cs typeface="Comic Sans MS"/>
                <a:sym typeface="Comic Sans MS"/>
              </a:rPr>
              <a:t>Gépekkel végzett munka</a:t>
            </a:r>
            <a:endParaRPr/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1798" y="351642"/>
            <a:ext cx="3037518" cy="227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betű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Szélesvásznú</PresentationFormat>
  <Paragraphs>165</Paragraphs>
  <Slides>29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Comic Sans MS</vt:lpstr>
      <vt:lpstr>Noto Sans Symbols</vt:lpstr>
      <vt:lpstr>Rockwell</vt:lpstr>
      <vt:lpstr>Trebuchet MS</vt:lpstr>
      <vt:lpstr>Verdana</vt:lpstr>
      <vt:lpstr>Fabetű</vt:lpstr>
      <vt:lpstr>PÁLYAVÁLASZTÁSI TANÁCSADÁS</vt:lpstr>
      <vt:lpstr>PowerPoint-bemutató</vt:lpstr>
      <vt:lpstr>MIÉRT KELL ERRŐL BESZÉLNÜNK?</vt:lpstr>
      <vt:lpstr>A PÁLYAORIENTÁCIÓ CÉLJA</vt:lpstr>
      <vt:lpstr>PowerPoint-bemutató</vt:lpstr>
      <vt:lpstr>PowerPoint-bemutató</vt:lpstr>
      <vt:lpstr>A PÁLYAVÁLASZTÁSI DÖNTÉS TÉNYEZŐI</vt:lpstr>
      <vt:lpstr>A SIKERES PÁLYAVÁLASZTÁS FELTÉTELEI</vt:lpstr>
      <vt:lpstr>ÖNISMERET ÉRDEKLŐDÉS</vt:lpstr>
      <vt:lpstr>ÖNISMERET  KÉPESSÉG</vt:lpstr>
      <vt:lpstr>ÖNISMERET  ÉRTEK</vt:lpstr>
      <vt:lpstr>FELADAT </vt:lpstr>
      <vt:lpstr>KÖRNYEZET ISMERET PÁLYAISMERET</vt:lpstr>
      <vt:lpstr>NÉZZÜK, MILYEN LEHETŐSÉGEK VANNAK!</vt:lpstr>
      <vt:lpstr>LEHETŐSÉGEK </vt:lpstr>
      <vt:lpstr>MILYEN ISKOLATÍPUST VÁLASSZUNK?</vt:lpstr>
      <vt:lpstr>A BEISKOLÁZÁS RENDJE ÉS SZABÁLYAI</vt:lpstr>
      <vt:lpstr>JELENTKEZÉS A KÖZPONTI ÍRÁSBELIRE</vt:lpstr>
      <vt:lpstr>MI ALAPJÁN VESZIK FÖL A GYEREKEKET? </vt:lpstr>
      <vt:lpstr>EGYSÉGES KÖZPONTI ÍRÁSBELI FELVÉTELI </vt:lpstr>
      <vt:lpstr>EGYSÉGES KÖZPONTI ÍRÁSBELI FELVÉTELI </vt:lpstr>
      <vt:lpstr>SZÓBELI </vt:lpstr>
      <vt:lpstr>ÁLTALÁNOS FELVÉTELI ELJÁRÁS 2023. 01. 20-TÓL</vt:lpstr>
      <vt:lpstr>TOVÁBBI INFORMÁCIÓK </vt:lpstr>
      <vt:lpstr>TOVÁBBI INFORMÁCIÓK</vt:lpstr>
      <vt:lpstr>PowerPoint-bemutató</vt:lpstr>
      <vt:lpstr>RENDKÍVÜLI FELVÉTELI ELJÁRÁS MÁJUS 6-22.(DE AUGUSZTUS VÉGÉIG TARTHATNAK)</vt:lpstr>
      <vt:lpstr>PowerPoint-bemutató</vt:lpstr>
      <vt:lpstr>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PÁLYAVÁLASZTÁSI TANÁCSADÁS</dc:title>
  <dc:creator>Györgyi Buzsikné Lukács</dc:creator>
  <cp:lastModifiedBy>Tokaji Péter</cp:lastModifiedBy>
  <cp:revision>10</cp:revision>
  <dcterms:created xsi:type="dcterms:W3CDTF">2021-10-04T14:00:18Z</dcterms:created>
  <dcterms:modified xsi:type="dcterms:W3CDTF">2023-10-19T13:31:25Z</dcterms:modified>
</cp:coreProperties>
</file>