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1" r:id="rId4"/>
    <p:sldId id="258" r:id="rId5"/>
    <p:sldId id="271" r:id="rId6"/>
    <p:sldId id="259" r:id="rId7"/>
    <p:sldId id="273" r:id="rId8"/>
    <p:sldId id="276" r:id="rId9"/>
    <p:sldId id="274" r:id="rId10"/>
    <p:sldId id="279" r:id="rId11"/>
    <p:sldId id="262" r:id="rId12"/>
    <p:sldId id="281" r:id="rId13"/>
    <p:sldId id="265" r:id="rId14"/>
    <p:sldId id="282" r:id="rId15"/>
    <p:sldId id="272" r:id="rId16"/>
    <p:sldId id="284" r:id="rId17"/>
    <p:sldId id="277" r:id="rId18"/>
    <p:sldId id="278" r:id="rId19"/>
    <p:sldId id="285" r:id="rId20"/>
    <p:sldId id="280" r:id="rId21"/>
    <p:sldId id="286" r:id="rId22"/>
    <p:sldId id="289" r:id="rId23"/>
    <p:sldId id="287" r:id="rId24"/>
    <p:sldId id="288" r:id="rId25"/>
    <p:sldId id="290" r:id="rId26"/>
    <p:sldId id="291" r:id="rId27"/>
    <p:sldId id="283" r:id="rId28"/>
    <p:sldId id="292" r:id="rId29"/>
    <p:sldId id="293" r:id="rId30"/>
    <p:sldId id="267" r:id="rId31"/>
  </p:sldIdLst>
  <p:sldSz cx="18288000" cy="10287000"/>
  <p:notesSz cx="6858000" cy="9144000"/>
  <p:embeddedFontLst>
    <p:embeddedFont>
      <p:font typeface="Dosis Medium" panose="020B0604020202020204" charset="-18"/>
      <p:regular r:id="rId33"/>
    </p:embeddedFont>
    <p:embeddedFont>
      <p:font typeface="Carelia" panose="020B0604020202020204" charset="-18"/>
      <p:regular r:id="rId34"/>
    </p:embeddedFont>
    <p:embeddedFont>
      <p:font typeface="Dosis" panose="020B0604020202020204" charset="-18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Kollektif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14296-F844-4932-8FED-184577130655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01AB1-D688-4E63-9ED1-B15F4E253E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7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01AB1-D688-4E63-9ED1-B15F4E253ED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56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65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59.svg"/><Relationship Id="rId17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57.svg"/><Relationship Id="rId19" Type="http://schemas.openxmlformats.org/officeDocument/2006/relationships/image" Target="../media/image32.png"/><Relationship Id="rId4" Type="http://schemas.openxmlformats.org/officeDocument/2006/relationships/image" Target="../media/image51.svg"/><Relationship Id="rId14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8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11" Type="http://schemas.openxmlformats.org/officeDocument/2006/relationships/image" Target="../media/image13.png"/><Relationship Id="rId15" Type="http://schemas.openxmlformats.org/officeDocument/2006/relationships/image" Target="../media/image38.png"/><Relationship Id="rId10" Type="http://schemas.openxmlformats.org/officeDocument/2006/relationships/image" Target="../media/image83.svg"/><Relationship Id="rId9" Type="http://schemas.openxmlformats.org/officeDocument/2006/relationships/image" Target="../media/image36.png"/><Relationship Id="rId14" Type="http://schemas.openxmlformats.org/officeDocument/2006/relationships/image" Target="../media/image8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1.png"/><Relationship Id="rId1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29.png"/><Relationship Id="rId18" Type="http://schemas.openxmlformats.org/officeDocument/2006/relationships/image" Target="../media/image65.sv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12" Type="http://schemas.openxmlformats.org/officeDocument/2006/relationships/image" Target="../media/image59.svg"/><Relationship Id="rId17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57.svg"/><Relationship Id="rId19" Type="http://schemas.openxmlformats.org/officeDocument/2006/relationships/image" Target="../media/image32.png"/><Relationship Id="rId4" Type="http://schemas.openxmlformats.org/officeDocument/2006/relationships/image" Target="../media/image51.svg"/><Relationship Id="rId9" Type="http://schemas.openxmlformats.org/officeDocument/2006/relationships/image" Target="../media/image27.png"/><Relationship Id="rId14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29.png"/><Relationship Id="rId18" Type="http://schemas.openxmlformats.org/officeDocument/2006/relationships/image" Target="../media/image65.sv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12" Type="http://schemas.openxmlformats.org/officeDocument/2006/relationships/image" Target="../media/image59.svg"/><Relationship Id="rId17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57.svg"/><Relationship Id="rId19" Type="http://schemas.openxmlformats.org/officeDocument/2006/relationships/image" Target="../media/image32.png"/><Relationship Id="rId4" Type="http://schemas.openxmlformats.org/officeDocument/2006/relationships/image" Target="../media/image51.svg"/><Relationship Id="rId9" Type="http://schemas.openxmlformats.org/officeDocument/2006/relationships/image" Target="../media/image27.png"/><Relationship Id="rId14" Type="http://schemas.openxmlformats.org/officeDocument/2006/relationships/image" Target="../media/image6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1.png"/><Relationship Id="rId14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1.png"/><Relationship Id="rId14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4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../media/image4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svg"/><Relationship Id="rId5" Type="http://schemas.openxmlformats.org/officeDocument/2006/relationships/image" Target="../media/image43.png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1.png"/><Relationship Id="rId1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1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63033" y="6195861"/>
            <a:ext cx="6914093" cy="5028432"/>
          </a:xfrm>
          <a:custGeom>
            <a:avLst/>
            <a:gdLst/>
            <a:ahLst/>
            <a:cxnLst/>
            <a:rect l="l" t="t" r="r" b="b"/>
            <a:pathLst>
              <a:path w="6914093" h="5028432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29971" y="4820778"/>
            <a:ext cx="10228058" cy="1710875"/>
          </a:xfrm>
          <a:custGeom>
            <a:avLst/>
            <a:gdLst/>
            <a:ahLst/>
            <a:cxnLst/>
            <a:rect l="l" t="t" r="r" b="b"/>
            <a:pathLst>
              <a:path w="10228058" h="1710875">
                <a:moveTo>
                  <a:pt x="0" y="0"/>
                </a:moveTo>
                <a:lnTo>
                  <a:pt x="10228058" y="0"/>
                </a:lnTo>
                <a:lnTo>
                  <a:pt x="10228058" y="1710876"/>
                </a:lnTo>
                <a:lnTo>
                  <a:pt x="0" y="17108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hu-HU" sz="6000" b="1" dirty="0" smtClean="0"/>
              <a:t>FELSŐOKTATÁSI FELVÉTELI TÁJÉKOZTATÓ</a:t>
            </a:r>
            <a:endParaRPr lang="hu-HU" sz="6000" b="1" dirty="0"/>
          </a:p>
        </p:txBody>
      </p:sp>
      <p:sp>
        <p:nvSpPr>
          <p:cNvPr id="6" name="Freeform 6"/>
          <p:cNvSpPr/>
          <p:nvPr/>
        </p:nvSpPr>
        <p:spPr>
          <a:xfrm>
            <a:off x="12456379" y="5404911"/>
            <a:ext cx="8246933" cy="6247677"/>
          </a:xfrm>
          <a:custGeom>
            <a:avLst/>
            <a:gdLst/>
            <a:ahLst/>
            <a:cxnLst/>
            <a:rect l="l" t="t" r="r" b="b"/>
            <a:pathLst>
              <a:path w="8246933" h="6247677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08980" y="-1652824"/>
            <a:ext cx="8905028" cy="5575060"/>
          </a:xfrm>
          <a:custGeom>
            <a:avLst/>
            <a:gdLst/>
            <a:ahLst/>
            <a:cxnLst/>
            <a:rect l="l" t="t" r="r" b="b"/>
            <a:pathLst>
              <a:path w="8905028" h="5575060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495846">
            <a:off x="-3929800" y="-2685694"/>
            <a:ext cx="5243739" cy="7338566"/>
          </a:xfrm>
          <a:custGeom>
            <a:avLst/>
            <a:gdLst/>
            <a:ahLst/>
            <a:cxnLst/>
            <a:rect l="l" t="t" r="r" b="b"/>
            <a:pathLst>
              <a:path w="5243739" h="7338566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106302" y="2677389"/>
            <a:ext cx="8075396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458"/>
              </a:lnSpc>
            </a:pPr>
            <a:r>
              <a:rPr lang="hu-HU" sz="8898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2025</a:t>
            </a:r>
            <a:endParaRPr lang="en-US" sz="8898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841172" y="6964945"/>
            <a:ext cx="6639489" cy="120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2"/>
              </a:lnSpc>
            </a:pPr>
            <a:r>
              <a:rPr lang="hu-HU" sz="2800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DÉVALDNÉ OROSZ BEATRIX IGAZGATÓHELYETTES</a:t>
            </a:r>
            <a:endParaRPr lang="en-US" sz="2800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501932" y="1747720"/>
            <a:ext cx="13293258" cy="6791564"/>
            <a:chOff x="0" y="0"/>
            <a:chExt cx="3501105" cy="178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32393" y="2559119"/>
            <a:ext cx="5883070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5400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ELJÁRÁSI DÍJ</a:t>
            </a:r>
            <a:endParaRPr lang="en-US" sz="54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02188" y="3858830"/>
            <a:ext cx="4308412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r>
              <a:rPr lang="hu-HU" sz="3200" b="1" dirty="0" smtClean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KIEGÉSZÍTŐ ELJÁRÁSI DÍJ</a:t>
            </a:r>
            <a:endParaRPr lang="en-US" sz="32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02188" y="4487133"/>
            <a:ext cx="9829546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917" lvl="1" algn="just">
              <a:lnSpc>
                <a:spcPts val="3474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felvételi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eljárás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során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díjmentesen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három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jelentkezési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helyet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lehet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megjelölni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további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három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jelentkezési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hely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választása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esetén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2000-2000 Ft </a:t>
            </a:r>
            <a:r>
              <a:rPr lang="en-US" sz="32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kiegészítő</a:t>
            </a:r>
            <a:r>
              <a:rPr lang="en-US" sz="32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eljárási</a:t>
            </a:r>
            <a:r>
              <a:rPr lang="en-US" sz="32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díjat</a:t>
            </a:r>
            <a:r>
              <a:rPr lang="en-US" sz="32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kell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fizetni</a:t>
            </a:r>
            <a:r>
              <a:rPr lang="en-US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3200" b="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0597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27885" y="1162717"/>
            <a:ext cx="8107115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732"/>
              </a:lnSpc>
              <a:spcBef>
                <a:spcPct val="0"/>
              </a:spcBef>
            </a:pPr>
            <a:r>
              <a:rPr lang="hu-HU" sz="4808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KIEGÉSZÍTŐ ELJÁRÁSI DÍJ</a:t>
            </a:r>
          </a:p>
          <a:p>
            <a:pPr marL="0" lvl="0" indent="0" algn="ctr">
              <a:lnSpc>
                <a:spcPts val="6732"/>
              </a:lnSpc>
              <a:spcBef>
                <a:spcPct val="0"/>
              </a:spcBef>
            </a:pPr>
            <a:r>
              <a:rPr lang="hu-HU" sz="2800" b="1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EGY JELENTKEZÉSI HELYNEK MINŐSÜL</a:t>
            </a:r>
            <a:endParaRPr lang="en-US" sz="2800" b="1" dirty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grpSp>
        <p:nvGrpSpPr>
          <p:cNvPr id="4" name="Group 4"/>
          <p:cNvGrpSpPr/>
          <p:nvPr/>
        </p:nvGrpSpPr>
        <p:grpSpPr>
          <a:xfrm rot="93123">
            <a:off x="1897558" y="3281266"/>
            <a:ext cx="3283874" cy="5122453"/>
            <a:chOff x="0" y="0"/>
            <a:chExt cx="1006794" cy="15704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06794" cy="1570479"/>
            </a:xfrm>
            <a:custGeom>
              <a:avLst/>
              <a:gdLst/>
              <a:ahLst/>
              <a:cxnLst/>
              <a:rect l="l" t="t" r="r" b="b"/>
              <a:pathLst>
                <a:path w="1006794" h="1570479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95706" y="3150740"/>
            <a:ext cx="3283874" cy="5202453"/>
            <a:chOff x="0" y="0"/>
            <a:chExt cx="1006794" cy="15950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6794" cy="1595006"/>
            </a:xfrm>
            <a:custGeom>
              <a:avLst/>
              <a:gdLst/>
              <a:ahLst/>
              <a:cxnLst/>
              <a:rect l="l" t="t" r="r" b="b"/>
              <a:pathLst>
                <a:path w="1006794" h="1595006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569073"/>
                  </a:lnTo>
                  <a:cubicBezTo>
                    <a:pt x="1006794" y="1575951"/>
                    <a:pt x="1004062" y="1582547"/>
                    <a:pt x="999198" y="1587410"/>
                  </a:cubicBezTo>
                  <a:cubicBezTo>
                    <a:pt x="994335" y="1592274"/>
                    <a:pt x="987739" y="1595006"/>
                    <a:pt x="980861" y="1595006"/>
                  </a:cubicBezTo>
                  <a:lnTo>
                    <a:pt x="25933" y="1595006"/>
                  </a:lnTo>
                  <a:cubicBezTo>
                    <a:pt x="19055" y="1595006"/>
                    <a:pt x="12459" y="1592274"/>
                    <a:pt x="7596" y="1587410"/>
                  </a:cubicBezTo>
                  <a:cubicBezTo>
                    <a:pt x="2732" y="1582547"/>
                    <a:pt x="0" y="1575951"/>
                    <a:pt x="0" y="1569073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06794" cy="1642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78655">
            <a:off x="2561380" y="2956369"/>
            <a:ext cx="1752527" cy="388742"/>
          </a:xfrm>
          <a:custGeom>
            <a:avLst/>
            <a:gdLst/>
            <a:ahLst/>
            <a:cxnLst/>
            <a:rect l="l" t="t" r="r" b="b"/>
            <a:pathLst>
              <a:path w="1752527" h="388742">
                <a:moveTo>
                  <a:pt x="0" y="0"/>
                </a:moveTo>
                <a:lnTo>
                  <a:pt x="1752527" y="0"/>
                </a:lnTo>
                <a:lnTo>
                  <a:pt x="1752527" y="388742"/>
                </a:lnTo>
                <a:lnTo>
                  <a:pt x="0" y="3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21065" y="5954336"/>
            <a:ext cx="3117981" cy="3106643"/>
          </a:xfrm>
          <a:custGeom>
            <a:avLst/>
            <a:gdLst/>
            <a:ahLst/>
            <a:cxnLst/>
            <a:rect l="l" t="t" r="r" b="b"/>
            <a:pathLst>
              <a:path w="3117981" h="3106643">
                <a:moveTo>
                  <a:pt x="0" y="0"/>
                </a:moveTo>
                <a:lnTo>
                  <a:pt x="3117981" y="0"/>
                </a:lnTo>
                <a:lnTo>
                  <a:pt x="3117981" y="3106643"/>
                </a:lnTo>
                <a:lnTo>
                  <a:pt x="0" y="3106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99048">
            <a:off x="5406865" y="3934666"/>
            <a:ext cx="2287365" cy="777704"/>
          </a:xfrm>
          <a:custGeom>
            <a:avLst/>
            <a:gdLst/>
            <a:ahLst/>
            <a:cxnLst/>
            <a:rect l="l" t="t" r="r" b="b"/>
            <a:pathLst>
              <a:path w="2287365" h="777704">
                <a:moveTo>
                  <a:pt x="0" y="0"/>
                </a:moveTo>
                <a:lnTo>
                  <a:pt x="2287364" y="0"/>
                </a:lnTo>
                <a:lnTo>
                  <a:pt x="2287364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843482">
            <a:off x="5166969" y="6013813"/>
            <a:ext cx="2287365" cy="777704"/>
          </a:xfrm>
          <a:custGeom>
            <a:avLst/>
            <a:gdLst/>
            <a:ahLst/>
            <a:cxnLst/>
            <a:rect l="l" t="t" r="r" b="b"/>
            <a:pathLst>
              <a:path w="2287365" h="777704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039046" y="6481400"/>
            <a:ext cx="1894813" cy="299725"/>
          </a:xfrm>
          <a:custGeom>
            <a:avLst/>
            <a:gdLst/>
            <a:ahLst/>
            <a:cxnLst/>
            <a:rect l="l" t="t" r="r" b="b"/>
            <a:pathLst>
              <a:path w="1894813" h="299725">
                <a:moveTo>
                  <a:pt x="0" y="0"/>
                </a:moveTo>
                <a:lnTo>
                  <a:pt x="1894813" y="0"/>
                </a:lnTo>
                <a:lnTo>
                  <a:pt x="1894813" y="299725"/>
                </a:lnTo>
                <a:lnTo>
                  <a:pt x="0" y="299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34807">
            <a:off x="9911006" y="8179645"/>
            <a:ext cx="1894813" cy="299725"/>
          </a:xfrm>
          <a:custGeom>
            <a:avLst/>
            <a:gdLst/>
            <a:ahLst/>
            <a:cxnLst/>
            <a:rect l="l" t="t" r="r" b="b"/>
            <a:pathLst>
              <a:path w="1894813" h="299725">
                <a:moveTo>
                  <a:pt x="0" y="0"/>
                </a:moveTo>
                <a:lnTo>
                  <a:pt x="1894813" y="0"/>
                </a:lnTo>
                <a:lnTo>
                  <a:pt x="1894813" y="299725"/>
                </a:lnTo>
                <a:lnTo>
                  <a:pt x="0" y="299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2185185" y="6076880"/>
            <a:ext cx="4013534" cy="1430778"/>
            <a:chOff x="0" y="0"/>
            <a:chExt cx="1230498" cy="4386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30498" cy="438658"/>
            </a:xfrm>
            <a:custGeom>
              <a:avLst/>
              <a:gdLst/>
              <a:ahLst/>
              <a:cxnLst/>
              <a:rect l="l" t="t" r="r" b="b"/>
              <a:pathLst>
                <a:path w="1230498" h="438658">
                  <a:moveTo>
                    <a:pt x="3858" y="0"/>
                  </a:moveTo>
                  <a:lnTo>
                    <a:pt x="1226641" y="0"/>
                  </a:lnTo>
                  <a:cubicBezTo>
                    <a:pt x="1227664" y="0"/>
                    <a:pt x="1228645" y="406"/>
                    <a:pt x="1229368" y="1130"/>
                  </a:cubicBezTo>
                  <a:cubicBezTo>
                    <a:pt x="1230092" y="1853"/>
                    <a:pt x="1230498" y="2835"/>
                    <a:pt x="1230498" y="3858"/>
                  </a:cubicBezTo>
                  <a:lnTo>
                    <a:pt x="1230498" y="434800"/>
                  </a:lnTo>
                  <a:cubicBezTo>
                    <a:pt x="1230498" y="436931"/>
                    <a:pt x="1228771" y="438658"/>
                    <a:pt x="1226641" y="438658"/>
                  </a:cubicBezTo>
                  <a:lnTo>
                    <a:pt x="3858" y="438658"/>
                  </a:lnTo>
                  <a:cubicBezTo>
                    <a:pt x="2835" y="438658"/>
                    <a:pt x="1853" y="438252"/>
                    <a:pt x="1130" y="437528"/>
                  </a:cubicBezTo>
                  <a:cubicBezTo>
                    <a:pt x="406" y="436805"/>
                    <a:pt x="0" y="435824"/>
                    <a:pt x="0" y="434800"/>
                  </a:cubicBezTo>
                  <a:lnTo>
                    <a:pt x="0" y="3858"/>
                  </a:lnTo>
                  <a:cubicBezTo>
                    <a:pt x="0" y="1727"/>
                    <a:pt x="1727" y="0"/>
                    <a:pt x="385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230498" cy="486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352580" y="6022319"/>
            <a:ext cx="585624" cy="813367"/>
          </a:xfrm>
          <a:custGeom>
            <a:avLst/>
            <a:gdLst/>
            <a:ahLst/>
            <a:cxnLst/>
            <a:rect l="l" t="t" r="r" b="b"/>
            <a:pathLst>
              <a:path w="585624" h="813367">
                <a:moveTo>
                  <a:pt x="0" y="0"/>
                </a:moveTo>
                <a:lnTo>
                  <a:pt x="585624" y="0"/>
                </a:lnTo>
                <a:lnTo>
                  <a:pt x="585624" y="813367"/>
                </a:lnTo>
                <a:lnTo>
                  <a:pt x="0" y="8133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2098352" y="7827522"/>
            <a:ext cx="4013534" cy="1430778"/>
            <a:chOff x="0" y="0"/>
            <a:chExt cx="1230498" cy="4386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30498" cy="438658"/>
            </a:xfrm>
            <a:custGeom>
              <a:avLst/>
              <a:gdLst/>
              <a:ahLst/>
              <a:cxnLst/>
              <a:rect l="l" t="t" r="r" b="b"/>
              <a:pathLst>
                <a:path w="1230498" h="438658">
                  <a:moveTo>
                    <a:pt x="3858" y="0"/>
                  </a:moveTo>
                  <a:lnTo>
                    <a:pt x="1226641" y="0"/>
                  </a:lnTo>
                  <a:cubicBezTo>
                    <a:pt x="1227664" y="0"/>
                    <a:pt x="1228645" y="406"/>
                    <a:pt x="1229368" y="1130"/>
                  </a:cubicBezTo>
                  <a:cubicBezTo>
                    <a:pt x="1230092" y="1853"/>
                    <a:pt x="1230498" y="2835"/>
                    <a:pt x="1230498" y="3858"/>
                  </a:cubicBezTo>
                  <a:lnTo>
                    <a:pt x="1230498" y="434800"/>
                  </a:lnTo>
                  <a:cubicBezTo>
                    <a:pt x="1230498" y="436931"/>
                    <a:pt x="1228771" y="438658"/>
                    <a:pt x="1226641" y="438658"/>
                  </a:cubicBezTo>
                  <a:lnTo>
                    <a:pt x="3858" y="438658"/>
                  </a:lnTo>
                  <a:cubicBezTo>
                    <a:pt x="2835" y="438658"/>
                    <a:pt x="1853" y="438252"/>
                    <a:pt x="1130" y="437528"/>
                  </a:cubicBezTo>
                  <a:cubicBezTo>
                    <a:pt x="406" y="436805"/>
                    <a:pt x="0" y="435824"/>
                    <a:pt x="0" y="434800"/>
                  </a:cubicBezTo>
                  <a:lnTo>
                    <a:pt x="0" y="3858"/>
                  </a:lnTo>
                  <a:cubicBezTo>
                    <a:pt x="0" y="1727"/>
                    <a:pt x="1727" y="0"/>
                    <a:pt x="385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230498" cy="486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265747" y="7772961"/>
            <a:ext cx="585624" cy="813367"/>
          </a:xfrm>
          <a:custGeom>
            <a:avLst/>
            <a:gdLst/>
            <a:ahLst/>
            <a:cxnLst/>
            <a:rect l="l" t="t" r="r" b="b"/>
            <a:pathLst>
              <a:path w="585624" h="813367">
                <a:moveTo>
                  <a:pt x="0" y="0"/>
                </a:moveTo>
                <a:lnTo>
                  <a:pt x="585624" y="0"/>
                </a:lnTo>
                <a:lnTo>
                  <a:pt x="585624" y="813367"/>
                </a:lnTo>
                <a:lnTo>
                  <a:pt x="0" y="8133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790442" flipH="1">
            <a:off x="11163603" y="2882628"/>
            <a:ext cx="2043165" cy="1675395"/>
          </a:xfrm>
          <a:custGeom>
            <a:avLst/>
            <a:gdLst/>
            <a:ahLst/>
            <a:cxnLst/>
            <a:rect l="l" t="t" r="r" b="b"/>
            <a:pathLst>
              <a:path w="2043165" h="1675395">
                <a:moveTo>
                  <a:pt x="2043164" y="0"/>
                </a:moveTo>
                <a:lnTo>
                  <a:pt x="0" y="0"/>
                </a:lnTo>
                <a:lnTo>
                  <a:pt x="0" y="1675395"/>
                </a:lnTo>
                <a:lnTo>
                  <a:pt x="2043164" y="1675395"/>
                </a:lnTo>
                <a:lnTo>
                  <a:pt x="2043164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639826" y="2461045"/>
            <a:ext cx="2872450" cy="3003512"/>
          </a:xfrm>
          <a:custGeom>
            <a:avLst/>
            <a:gdLst/>
            <a:ahLst/>
            <a:cxnLst/>
            <a:rect l="l" t="t" r="r" b="b"/>
            <a:pathLst>
              <a:path w="2872450" h="3003512">
                <a:moveTo>
                  <a:pt x="0" y="0"/>
                </a:moveTo>
                <a:lnTo>
                  <a:pt x="2872450" y="0"/>
                </a:lnTo>
                <a:lnTo>
                  <a:pt x="2872450" y="3003512"/>
                </a:lnTo>
                <a:lnTo>
                  <a:pt x="0" y="30035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248239" y="6402665"/>
            <a:ext cx="2378808" cy="1414130"/>
          </a:xfrm>
          <a:custGeom>
            <a:avLst/>
            <a:gdLst/>
            <a:ahLst/>
            <a:cxnLst/>
            <a:rect l="l" t="t" r="r" b="b"/>
            <a:pathLst>
              <a:path w="2378808" h="1414130">
                <a:moveTo>
                  <a:pt x="0" y="0"/>
                </a:moveTo>
                <a:lnTo>
                  <a:pt x="2378808" y="0"/>
                </a:lnTo>
                <a:lnTo>
                  <a:pt x="2378808" y="1414131"/>
                </a:lnTo>
                <a:lnTo>
                  <a:pt x="0" y="14141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909769" y="3979602"/>
            <a:ext cx="3116269" cy="1694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82"/>
              </a:lnSpc>
              <a:spcBef>
                <a:spcPct val="0"/>
              </a:spcBef>
            </a:pP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AZONOS </a:t>
            </a:r>
            <a:r>
              <a:rPr lang="hu-HU" sz="2800" b="1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INTÉZMÉNY</a:t>
            </a:r>
          </a:p>
          <a:p>
            <a:pPr marL="0" lvl="0" indent="0" algn="ctr">
              <a:lnSpc>
                <a:spcPts val="3282"/>
              </a:lnSpc>
              <a:spcBef>
                <a:spcPct val="0"/>
              </a:spcBef>
            </a:pP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AZONOS </a:t>
            </a:r>
          </a:p>
          <a:p>
            <a:pPr marL="0" lvl="0" indent="0" algn="ctr">
              <a:lnSpc>
                <a:spcPts val="3282"/>
              </a:lnSpc>
              <a:spcBef>
                <a:spcPct val="0"/>
              </a:spcBef>
            </a:pPr>
            <a:r>
              <a:rPr lang="hu-HU" sz="2800" b="1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KÉPZÉSI HELY</a:t>
            </a:r>
            <a:endParaRPr lang="en-US" sz="2800" b="1" dirty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495714" y="3319920"/>
            <a:ext cx="3287277" cy="1165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039"/>
              </a:lnSpc>
              <a:spcBef>
                <a:spcPct val="0"/>
              </a:spcBef>
            </a:pP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ELTÉRŐ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FINANSZÍROZÁSI FORMA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148219" y="4158859"/>
            <a:ext cx="2598668" cy="25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en-US" sz="1572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1572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382100" y="6814824"/>
            <a:ext cx="2161783" cy="1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2"/>
              </a:lnSpc>
            </a:pP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AZONOS</a:t>
            </a:r>
            <a:r>
              <a:rPr lang="hu-HU" sz="2800" b="1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SZAK</a:t>
            </a:r>
          </a:p>
          <a:p>
            <a:pPr marL="0" lvl="0" indent="0" algn="ctr">
              <a:lnSpc>
                <a:spcPts val="2692"/>
              </a:lnSpc>
            </a:pPr>
            <a:r>
              <a:rPr lang="hu-HU" sz="2800" b="1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AZONOS</a:t>
            </a:r>
          </a:p>
          <a:p>
            <a:pPr marL="0" lvl="0" indent="0" algn="ctr">
              <a:lnSpc>
                <a:spcPts val="2692"/>
              </a:lnSpc>
            </a:pPr>
            <a:r>
              <a:rPr lang="hu-HU" sz="2800" b="1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KAR</a:t>
            </a:r>
            <a:endParaRPr lang="en-US" sz="2800" b="1" dirty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191563" y="6481400"/>
            <a:ext cx="3776869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5"/>
              </a:lnSpc>
            </a:pPr>
            <a:r>
              <a:rPr lang="hu-HU" sz="2800" b="1" u="none" strike="noStrike" dirty="0" smtClean="0">
                <a:solidFill>
                  <a:schemeClr val="tx2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AZONOS</a:t>
            </a:r>
          </a:p>
          <a:p>
            <a:pPr algn="ctr">
              <a:lnSpc>
                <a:spcPts val="3100"/>
              </a:lnSpc>
            </a:pPr>
            <a:r>
              <a:rPr lang="hu-HU" sz="2800" b="1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hu-HU" sz="2800" b="1" u="none" strike="noStrike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KÉPZÉSI SZINT</a:t>
            </a:r>
            <a:r>
              <a:rPr lang="en-US" sz="1482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1482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413084" y="8230479"/>
            <a:ext cx="301756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5"/>
              </a:lnSpc>
            </a:pPr>
            <a:r>
              <a:rPr lang="hu-HU" sz="2800" b="1" u="none" strike="noStrike" dirty="0" smtClean="0">
                <a:solidFill>
                  <a:schemeClr val="tx2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AZONOS</a:t>
            </a:r>
            <a:r>
              <a:rPr lang="hu-HU" sz="2800" b="1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pPr algn="ctr">
              <a:lnSpc>
                <a:spcPts val="3100"/>
              </a:lnSpc>
            </a:pPr>
            <a:r>
              <a:rPr lang="hu-HU" sz="2800" b="1" u="none" strike="noStrike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NYELV</a:t>
            </a:r>
            <a:endParaRPr lang="en-US" sz="28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666994" y="3567156"/>
            <a:ext cx="2862485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AZONOS</a:t>
            </a:r>
            <a:r>
              <a:rPr lang="hu-HU" sz="2800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MUNKAREND</a:t>
            </a:r>
            <a:r>
              <a:rPr lang="en-US" sz="1572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1572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86100"/>
            <a:ext cx="11963400" cy="3581400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4876800" y="1104900"/>
            <a:ext cx="7772400" cy="1470025"/>
          </a:xfrm>
        </p:spPr>
        <p:txBody>
          <a:bodyPr>
            <a:normAutofit/>
          </a:bodyPr>
          <a:lstStyle/>
          <a:p>
            <a:r>
              <a:rPr lang="hu-HU" sz="4800" dirty="0">
                <a:latin typeface="Carelia" panose="020B0604020202020204" charset="-18"/>
              </a:rPr>
              <a:t>Alkalmassági vizsga</a:t>
            </a:r>
          </a:p>
        </p:txBody>
      </p:sp>
    </p:spTree>
    <p:extLst>
      <p:ext uri="{BB962C8B-B14F-4D97-AF65-F5344CB8AC3E}">
        <p14:creationId xmlns:p14="http://schemas.microsoft.com/office/powerpoint/2010/main" val="14765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 rot="93123">
            <a:off x="2244226" y="1467293"/>
            <a:ext cx="13118097" cy="8000329"/>
            <a:chOff x="0" y="0"/>
            <a:chExt cx="4021842" cy="24527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842" cy="2452800"/>
            </a:xfrm>
            <a:custGeom>
              <a:avLst/>
              <a:gdLst/>
              <a:ahLst/>
              <a:cxnLst/>
              <a:rect l="l" t="t" r="r" b="b"/>
              <a:pathLst>
                <a:path w="4021842" h="2452800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021842" cy="2500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21442" y="933053"/>
            <a:ext cx="14613957" cy="8334250"/>
            <a:chOff x="0" y="0"/>
            <a:chExt cx="3895412" cy="25551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895412" cy="260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178043" y="4904720"/>
            <a:ext cx="1066105" cy="106610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51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367827" y="5145682"/>
            <a:ext cx="686539" cy="584182"/>
          </a:xfrm>
          <a:custGeom>
            <a:avLst/>
            <a:gdLst/>
            <a:ahLst/>
            <a:cxnLst/>
            <a:rect l="l" t="t" r="r" b="b"/>
            <a:pathLst>
              <a:path w="686539" h="584182">
                <a:moveTo>
                  <a:pt x="0" y="0"/>
                </a:moveTo>
                <a:lnTo>
                  <a:pt x="686538" y="0"/>
                </a:lnTo>
                <a:lnTo>
                  <a:pt x="686538" y="584182"/>
                </a:lnTo>
                <a:lnTo>
                  <a:pt x="0" y="5841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3178043" y="2639921"/>
            <a:ext cx="1066105" cy="106610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51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373848" y="2930856"/>
            <a:ext cx="674495" cy="506485"/>
          </a:xfrm>
          <a:custGeom>
            <a:avLst/>
            <a:gdLst/>
            <a:ahLst/>
            <a:cxnLst/>
            <a:rect l="l" t="t" r="r" b="b"/>
            <a:pathLst>
              <a:path w="674495" h="506485">
                <a:moveTo>
                  <a:pt x="0" y="0"/>
                </a:moveTo>
                <a:lnTo>
                  <a:pt x="674496" y="0"/>
                </a:lnTo>
                <a:lnTo>
                  <a:pt x="674496" y="506485"/>
                </a:lnTo>
                <a:lnTo>
                  <a:pt x="0" y="5064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3178043" y="7170975"/>
            <a:ext cx="1066105" cy="106610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51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464631" y="7415477"/>
            <a:ext cx="492930" cy="682901"/>
          </a:xfrm>
          <a:custGeom>
            <a:avLst/>
            <a:gdLst/>
            <a:ahLst/>
            <a:cxnLst/>
            <a:rect l="l" t="t" r="r" b="b"/>
            <a:pathLst>
              <a:path w="492930" h="682901">
                <a:moveTo>
                  <a:pt x="0" y="0"/>
                </a:moveTo>
                <a:lnTo>
                  <a:pt x="492930" y="0"/>
                </a:lnTo>
                <a:lnTo>
                  <a:pt x="492930" y="682901"/>
                </a:lnTo>
                <a:lnTo>
                  <a:pt x="0" y="6829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592187" y="2794921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17286">
            <a:off x="13162437" y="837512"/>
            <a:ext cx="3828638" cy="4509103"/>
          </a:xfrm>
          <a:custGeom>
            <a:avLst/>
            <a:gdLst/>
            <a:ahLst/>
            <a:cxnLst/>
            <a:rect l="l" t="t" r="r" b="b"/>
            <a:pathLst>
              <a:path w="3828638" h="4509103">
                <a:moveTo>
                  <a:pt x="0" y="0"/>
                </a:moveTo>
                <a:lnTo>
                  <a:pt x="3828638" y="0"/>
                </a:lnTo>
                <a:lnTo>
                  <a:pt x="3828638" y="4509103"/>
                </a:lnTo>
                <a:lnTo>
                  <a:pt x="0" y="45091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225464" y="239562"/>
            <a:ext cx="1239167" cy="11896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3178043" y="1305337"/>
            <a:ext cx="8894674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4800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KI NYERHET FELVÉTELT?</a:t>
            </a:r>
            <a:endParaRPr lang="en-US" sz="48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592186" y="2587308"/>
            <a:ext cx="864102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4"/>
              </a:lnSpc>
            </a:pPr>
            <a:r>
              <a:rPr lang="hu-HU" sz="3600" b="1" dirty="0" smtClean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MINDENKI CSAK EGY HELYRE VEHETŐ FEL  </a:t>
            </a:r>
            <a:r>
              <a:rPr lang="en-US" sz="3600" b="1" dirty="0" smtClean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 </a:t>
            </a:r>
            <a:endParaRPr lang="en-US" sz="36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333986" y="5394434"/>
            <a:ext cx="9839214" cy="1577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3237" lvl="1" indent="-181618" algn="ctr">
              <a:lnSpc>
                <a:spcPts val="2355"/>
              </a:lnSpc>
              <a:buFont typeface="Arial"/>
              <a:buChar char="•"/>
            </a:pPr>
            <a:endParaRPr lang="en-US" sz="4000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592187" y="7795562"/>
            <a:ext cx="5989198" cy="27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1619" lvl="1" algn="l">
              <a:lnSpc>
                <a:spcPts val="2355"/>
              </a:lnSpc>
            </a:pPr>
            <a:endParaRPr lang="en-US" sz="1682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4548361" y="3777773"/>
            <a:ext cx="91280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J</a:t>
            </a:r>
            <a:r>
              <a:rPr lang="hu-HU" sz="3200" dirty="0" smtClean="0"/>
              <a:t>elentkezési </a:t>
            </a:r>
            <a:r>
              <a:rPr lang="hu-HU" sz="3200" dirty="0"/>
              <a:t>helyeinek sorrendjében szereplő </a:t>
            </a:r>
            <a:r>
              <a:rPr lang="hu-HU" sz="3200" b="1" dirty="0">
                <a:solidFill>
                  <a:srgbClr val="FF0000"/>
                </a:solidFill>
              </a:rPr>
              <a:t>első olyan szakra, ahol a felvételi </a:t>
            </a:r>
            <a:r>
              <a:rPr lang="hu-HU" sz="3200" b="1" dirty="0" err="1">
                <a:solidFill>
                  <a:srgbClr val="FF0000"/>
                </a:solidFill>
              </a:rPr>
              <a:t>összpontszáma</a:t>
            </a:r>
            <a:r>
              <a:rPr lang="hu-HU" sz="3200" b="1" dirty="0">
                <a:solidFill>
                  <a:srgbClr val="FF0000"/>
                </a:solidFill>
              </a:rPr>
              <a:t> eléri </a:t>
            </a:r>
            <a:r>
              <a:rPr lang="hu-HU" sz="3200" dirty="0"/>
              <a:t>vagy meghaladja az ott megállapított felvételi </a:t>
            </a:r>
            <a:r>
              <a:rPr lang="hu-HU" sz="3200" dirty="0" smtClean="0"/>
              <a:t>ponthatárt.</a:t>
            </a:r>
            <a:endParaRPr lang="hu-HU" sz="3200" dirty="0"/>
          </a:p>
        </p:txBody>
      </p:sp>
      <p:sp>
        <p:nvSpPr>
          <p:cNvPr id="35" name="Téglalap 34"/>
          <p:cNvSpPr/>
          <p:nvPr/>
        </p:nvSpPr>
        <p:spPr>
          <a:xfrm>
            <a:off x="4550831" y="6168820"/>
            <a:ext cx="97122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 már besorolásra került valamely jelentkezési helyére, úgy egy annál magasabb sorszámú jelentkezési helyre akkor sem vehető fel, ha a felvételi </a:t>
            </a:r>
            <a:r>
              <a:rPr lang="hu-HU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összpontszáma</a:t>
            </a: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ott is elérné a ponthatárt.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61263" y="1565426"/>
            <a:ext cx="13365475" cy="6972390"/>
            <a:chOff x="0" y="-47625"/>
            <a:chExt cx="3520125" cy="1836350"/>
          </a:xfrm>
        </p:grpSpPr>
        <p:sp>
          <p:nvSpPr>
            <p:cNvPr id="7" name="Freeform 7"/>
            <p:cNvSpPr/>
            <p:nvPr/>
          </p:nvSpPr>
          <p:spPr>
            <a:xfrm>
              <a:off x="19020" y="-22995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181600" y="2095500"/>
            <a:ext cx="8229600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865"/>
              </a:lnSpc>
              <a:spcBef>
                <a:spcPct val="0"/>
              </a:spcBef>
            </a:pPr>
            <a:r>
              <a:rPr lang="en-US" sz="48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KI NYERHET FELVÉTELT?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02188" y="3858830"/>
            <a:ext cx="4308412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endParaRPr lang="en-US" sz="32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29227" y="4159849"/>
            <a:ext cx="9829546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917" lvl="1" algn="ctr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ponthatárok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megállapítására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és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kihirdetésére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várhatóan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2025. </a:t>
            </a:r>
            <a:r>
              <a:rPr lang="en-US" sz="40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július</a:t>
            </a:r>
            <a:r>
              <a:rPr lang="en-US" sz="40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23-án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kerül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sor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4000" b="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24824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07541" y="1028700"/>
            <a:ext cx="14154503" cy="8229600"/>
            <a:chOff x="0" y="0"/>
            <a:chExt cx="37279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7935" cy="2167467"/>
            </a:xfrm>
            <a:custGeom>
              <a:avLst/>
              <a:gdLst/>
              <a:ahLst/>
              <a:cxnLst/>
              <a:rect l="l" t="t" r="r" b="b"/>
              <a:pathLst>
                <a:path w="3727935" h="2167467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37385" y="3367245"/>
            <a:ext cx="1855658" cy="185565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794018" y="3738417"/>
            <a:ext cx="1142391" cy="1113312"/>
          </a:xfrm>
          <a:custGeom>
            <a:avLst/>
            <a:gdLst/>
            <a:ahLst/>
            <a:cxnLst/>
            <a:rect l="l" t="t" r="r" b="b"/>
            <a:pathLst>
              <a:path w="1142391" h="1113312">
                <a:moveTo>
                  <a:pt x="0" y="0"/>
                </a:moveTo>
                <a:lnTo>
                  <a:pt x="1142391" y="0"/>
                </a:lnTo>
                <a:lnTo>
                  <a:pt x="1142391" y="1113313"/>
                </a:lnTo>
                <a:lnTo>
                  <a:pt x="0" y="1113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6159" y="6894969"/>
            <a:ext cx="3835024" cy="3091905"/>
          </a:xfrm>
          <a:custGeom>
            <a:avLst/>
            <a:gdLst/>
            <a:ahLst/>
            <a:cxnLst/>
            <a:rect l="l" t="t" r="r" b="b"/>
            <a:pathLst>
              <a:path w="3835024" h="3091905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623173" y="3367245"/>
            <a:ext cx="1855658" cy="185565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09169" y="3367245"/>
            <a:ext cx="1855658" cy="185565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798302" y="3367245"/>
            <a:ext cx="1855658" cy="185565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026068" y="3665981"/>
            <a:ext cx="1177785" cy="1346740"/>
          </a:xfrm>
          <a:custGeom>
            <a:avLst/>
            <a:gdLst/>
            <a:ahLst/>
            <a:cxnLst/>
            <a:rect l="l" t="t" r="r" b="b"/>
            <a:pathLst>
              <a:path w="1177785" h="1346740">
                <a:moveTo>
                  <a:pt x="0" y="0"/>
                </a:moveTo>
                <a:lnTo>
                  <a:pt x="1177785" y="0"/>
                </a:lnTo>
                <a:lnTo>
                  <a:pt x="1177785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301062" y="3723426"/>
            <a:ext cx="871871" cy="1128304"/>
          </a:xfrm>
          <a:custGeom>
            <a:avLst/>
            <a:gdLst/>
            <a:ahLst/>
            <a:cxnLst/>
            <a:rect l="l" t="t" r="r" b="b"/>
            <a:pathLst>
              <a:path w="871871" h="1128304">
                <a:moveTo>
                  <a:pt x="0" y="0"/>
                </a:moveTo>
                <a:lnTo>
                  <a:pt x="871871" y="0"/>
                </a:lnTo>
                <a:lnTo>
                  <a:pt x="871871" y="1128304"/>
                </a:lnTo>
                <a:lnTo>
                  <a:pt x="0" y="1128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236452" y="3621704"/>
            <a:ext cx="996588" cy="1346740"/>
          </a:xfrm>
          <a:custGeom>
            <a:avLst/>
            <a:gdLst/>
            <a:ahLst/>
            <a:cxnLst/>
            <a:rect l="l" t="t" r="r" b="b"/>
            <a:pathLst>
              <a:path w="996588" h="1346740">
                <a:moveTo>
                  <a:pt x="0" y="0"/>
                </a:moveTo>
                <a:lnTo>
                  <a:pt x="996587" y="0"/>
                </a:lnTo>
                <a:lnTo>
                  <a:pt x="996587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664827" y="7806013"/>
            <a:ext cx="5792103" cy="2522235"/>
          </a:xfrm>
          <a:custGeom>
            <a:avLst/>
            <a:gdLst/>
            <a:ahLst/>
            <a:cxnLst/>
            <a:rect l="l" t="t" r="r" b="b"/>
            <a:pathLst>
              <a:path w="5792103" h="2522235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762897" y="1527166"/>
            <a:ext cx="8762207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6332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P</a:t>
            </a:r>
            <a:r>
              <a:rPr lang="hu-HU" sz="6332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ONTSZÁMÍTÁS</a:t>
            </a:r>
            <a:endParaRPr lang="en-US" sz="6332" dirty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86632" y="5328280"/>
            <a:ext cx="275716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hu-HU" sz="28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A </a:t>
            </a:r>
            <a:r>
              <a:rPr lang="en-US" sz="2800" b="1" dirty="0" err="1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középiskolai</a:t>
            </a:r>
            <a:r>
              <a:rPr lang="en-US" sz="28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osztályzat</a:t>
            </a:r>
            <a:r>
              <a:rPr lang="hu-HU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o</a:t>
            </a:r>
            <a:r>
              <a:rPr lang="en-US" sz="2800" b="1" dirty="0" err="1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kbó</a:t>
            </a:r>
            <a:r>
              <a:rPr lang="hu-HU" sz="28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l</a:t>
            </a:r>
            <a:endParaRPr lang="en-US" sz="2800" b="1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172420" y="5328280"/>
            <a:ext cx="275716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hu-HU" sz="28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A</a:t>
            </a:r>
            <a:r>
              <a:rPr lang="en-US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z </a:t>
            </a:r>
            <a:r>
              <a:rPr lang="en-US" sz="28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érettségi</a:t>
            </a:r>
            <a:r>
              <a:rPr lang="en-US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eredményekből</a:t>
            </a:r>
            <a:endParaRPr lang="en-US" sz="28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358416" y="5328280"/>
            <a:ext cx="275716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hu-H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A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szakmai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vizsgaeredményből</a:t>
            </a:r>
            <a:endParaRPr lang="en-US" sz="2800" b="1" u="none" strike="noStrike" dirty="0">
              <a:solidFill>
                <a:schemeClr val="tx2">
                  <a:lumMod val="60000"/>
                  <a:lumOff val="40000"/>
                </a:schemeClr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544205" y="5328280"/>
            <a:ext cx="275716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A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gyakorlati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vizsga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eredményéből</a:t>
            </a:r>
            <a:endParaRPr lang="en-US" sz="2800" b="1" u="none" strike="noStrike" dirty="0">
              <a:solidFill>
                <a:schemeClr val="tx2">
                  <a:lumMod val="60000"/>
                  <a:lumOff val="40000"/>
                </a:schemeClr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41817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61263" y="1565426"/>
            <a:ext cx="13365475" cy="6972390"/>
            <a:chOff x="0" y="-47625"/>
            <a:chExt cx="3520125" cy="1836350"/>
          </a:xfrm>
        </p:grpSpPr>
        <p:sp>
          <p:nvSpPr>
            <p:cNvPr id="7" name="Freeform 7"/>
            <p:cNvSpPr/>
            <p:nvPr/>
          </p:nvSpPr>
          <p:spPr>
            <a:xfrm>
              <a:off x="19020" y="-22995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181104" y="2160079"/>
            <a:ext cx="8229600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865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PONTSZÁMÍTÁS</a:t>
            </a:r>
            <a:endParaRPr lang="en-US" sz="6000" dirty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  <a:p>
            <a:pPr lvl="0" algn="ctr">
              <a:lnSpc>
                <a:spcPts val="8865"/>
              </a:lnSpc>
              <a:spcBef>
                <a:spcPct val="0"/>
              </a:spcBef>
            </a:pPr>
            <a:endParaRPr lang="en-US" sz="48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02188" y="3858830"/>
            <a:ext cx="4308412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endParaRPr lang="en-US" sz="32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02188" y="3304962"/>
            <a:ext cx="9829546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917" lvl="1" algn="ctr">
              <a:lnSpc>
                <a:spcPct val="150000"/>
              </a:lnSpc>
              <a:spcBef>
                <a:spcPct val="0"/>
              </a:spcBef>
            </a:pPr>
            <a:r>
              <a:rPr lang="en-US" sz="40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fenti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eredményekből</a:t>
            </a:r>
            <a:r>
              <a:rPr lang="en-US" sz="40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legfeljebb</a:t>
            </a:r>
            <a:r>
              <a:rPr lang="en-US" sz="40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400 </a:t>
            </a:r>
            <a:r>
              <a:rPr lang="en-US" sz="40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pont</a:t>
            </a:r>
            <a:r>
              <a:rPr lang="en-US" sz="40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szerezhető</a:t>
            </a:r>
            <a:r>
              <a:rPr lang="en-US" sz="40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amelyhez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még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hozzáadják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az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ún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intézményi</a:t>
            </a:r>
            <a:r>
              <a:rPr lang="en-US" sz="40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pontok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at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(max. 100 </a:t>
            </a:r>
            <a:r>
              <a:rPr lang="en-US" sz="40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pont</a:t>
            </a:r>
            <a:r>
              <a:rPr lang="en-US" sz="40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)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és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az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önkéntes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katonai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tartalékos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szolgálatért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járó</a:t>
            </a:r>
            <a:r>
              <a:rPr lang="en-US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többletpontot</a:t>
            </a:r>
            <a:r>
              <a:rPr lang="en-US" sz="4000" b="1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4000" b="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1602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0577" y="830712"/>
            <a:ext cx="3240429" cy="3219060"/>
            <a:chOff x="0" y="0"/>
            <a:chExt cx="853446" cy="847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3446" cy="847818"/>
            </a:xfrm>
            <a:custGeom>
              <a:avLst/>
              <a:gdLst/>
              <a:ahLst/>
              <a:cxnLst/>
              <a:rect l="l" t="t" r="r" b="b"/>
              <a:pathLst>
                <a:path w="853446" h="847818">
                  <a:moveTo>
                    <a:pt x="0" y="0"/>
                  </a:moveTo>
                  <a:lnTo>
                    <a:pt x="853446" y="0"/>
                  </a:lnTo>
                  <a:lnTo>
                    <a:pt x="853446" y="847818"/>
                  </a:lnTo>
                  <a:lnTo>
                    <a:pt x="0" y="847818"/>
                  </a:lnTo>
                  <a:close/>
                </a:path>
              </a:pathLst>
            </a:custGeom>
            <a:solidFill>
              <a:srgbClr val="FFA53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53446" cy="904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6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4193625"/>
            <a:ext cx="10743921" cy="1502976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4"/>
              </a:lnSpc>
            </a:pPr>
            <a:endParaRPr lang="hu-HU" sz="4000" dirty="0" smtClean="0">
              <a:solidFill>
                <a:srgbClr val="FF0000"/>
              </a:solidFill>
              <a:latin typeface="Kollektif"/>
            </a:endParaRPr>
          </a:p>
          <a:p>
            <a:pPr>
              <a:lnSpc>
                <a:spcPct val="150000"/>
              </a:lnSpc>
            </a:pPr>
            <a:endParaRPr lang="hu-HU" sz="4400" dirty="0">
              <a:solidFill>
                <a:srgbClr val="FFF6E1"/>
              </a:solidFill>
              <a:latin typeface="Kollektif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362432" y="10078202"/>
            <a:ext cx="19012865" cy="893847"/>
            <a:chOff x="0" y="0"/>
            <a:chExt cx="5007503" cy="2354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07503" cy="235416"/>
            </a:xfrm>
            <a:custGeom>
              <a:avLst/>
              <a:gdLst/>
              <a:ahLst/>
              <a:cxnLst/>
              <a:rect l="l" t="t" r="r" b="b"/>
              <a:pathLst>
                <a:path w="5007503" h="235416">
                  <a:moveTo>
                    <a:pt x="0" y="0"/>
                  </a:moveTo>
                  <a:lnTo>
                    <a:pt x="5007503" y="0"/>
                  </a:lnTo>
                  <a:lnTo>
                    <a:pt x="5007503" y="235416"/>
                  </a:lnTo>
                  <a:lnTo>
                    <a:pt x="0" y="235416"/>
                  </a:lnTo>
                  <a:close/>
                </a:path>
              </a:pathLst>
            </a:custGeom>
            <a:solidFill>
              <a:srgbClr val="FFA53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5007503" cy="292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6"/>
                </a:lnSpc>
              </a:pPr>
              <a:endParaRPr/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30712"/>
            <a:ext cx="16422306" cy="88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0577" y="830712"/>
            <a:ext cx="3240429" cy="3219060"/>
            <a:chOff x="0" y="0"/>
            <a:chExt cx="853446" cy="847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3446" cy="847818"/>
            </a:xfrm>
            <a:custGeom>
              <a:avLst/>
              <a:gdLst/>
              <a:ahLst/>
              <a:cxnLst/>
              <a:rect l="l" t="t" r="r" b="b"/>
              <a:pathLst>
                <a:path w="853446" h="847818">
                  <a:moveTo>
                    <a:pt x="0" y="0"/>
                  </a:moveTo>
                  <a:lnTo>
                    <a:pt x="853446" y="0"/>
                  </a:lnTo>
                  <a:lnTo>
                    <a:pt x="853446" y="847818"/>
                  </a:lnTo>
                  <a:lnTo>
                    <a:pt x="0" y="847818"/>
                  </a:lnTo>
                  <a:close/>
                </a:path>
              </a:pathLst>
            </a:custGeom>
            <a:solidFill>
              <a:srgbClr val="FFA53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53446" cy="904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6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4193625"/>
            <a:ext cx="10743921" cy="1502976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4"/>
              </a:lnSpc>
            </a:pPr>
            <a:endParaRPr lang="hu-HU" sz="4000" dirty="0" smtClean="0">
              <a:solidFill>
                <a:srgbClr val="FF0000"/>
              </a:solidFill>
              <a:latin typeface="Kollektif"/>
            </a:endParaRPr>
          </a:p>
          <a:p>
            <a:pPr>
              <a:lnSpc>
                <a:spcPct val="150000"/>
              </a:lnSpc>
            </a:pPr>
            <a:endParaRPr lang="hu-HU" sz="4400" dirty="0">
              <a:solidFill>
                <a:srgbClr val="FFF6E1"/>
              </a:solidFill>
              <a:latin typeface="Kollektif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362432" y="10078202"/>
            <a:ext cx="19012865" cy="893847"/>
            <a:chOff x="0" y="0"/>
            <a:chExt cx="5007503" cy="2354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07503" cy="235416"/>
            </a:xfrm>
            <a:custGeom>
              <a:avLst/>
              <a:gdLst/>
              <a:ahLst/>
              <a:cxnLst/>
              <a:rect l="l" t="t" r="r" b="b"/>
              <a:pathLst>
                <a:path w="5007503" h="235416">
                  <a:moveTo>
                    <a:pt x="0" y="0"/>
                  </a:moveTo>
                  <a:lnTo>
                    <a:pt x="5007503" y="0"/>
                  </a:lnTo>
                  <a:lnTo>
                    <a:pt x="5007503" y="235416"/>
                  </a:lnTo>
                  <a:lnTo>
                    <a:pt x="0" y="235416"/>
                  </a:lnTo>
                  <a:close/>
                </a:path>
              </a:pathLst>
            </a:custGeom>
            <a:solidFill>
              <a:srgbClr val="FFA53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5007503" cy="292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6"/>
                </a:lnSpc>
              </a:pPr>
              <a:endParaRPr/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830712"/>
            <a:ext cx="16422306" cy="92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5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27884" y="397814"/>
            <a:ext cx="7832231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732"/>
              </a:lnSpc>
              <a:spcBef>
                <a:spcPct val="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Tanulmányi</a:t>
            </a:r>
            <a:r>
              <a:rPr lang="en-US" sz="5400" b="1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pontok</a:t>
            </a:r>
            <a:endParaRPr lang="hu-HU" sz="5400" b="1" dirty="0" smtClean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  <a:p>
            <a:pPr lvl="0" algn="ctr">
              <a:lnSpc>
                <a:spcPts val="6732"/>
              </a:lnSpc>
              <a:spcBef>
                <a:spcPct val="0"/>
              </a:spcBef>
            </a:pPr>
            <a:r>
              <a:rPr lang="hu-HU" sz="3600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Max.200 pont</a:t>
            </a:r>
          </a:p>
          <a:p>
            <a:pPr lvl="0" algn="ctr">
              <a:lnSpc>
                <a:spcPts val="6732"/>
              </a:lnSpc>
              <a:spcBef>
                <a:spcPct val="0"/>
              </a:spcBef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Középiskolai </a:t>
            </a:r>
            <a:r>
              <a:rPr lang="hu-HU" sz="2400" b="1" dirty="0" err="1" smtClean="0">
                <a:solidFill>
                  <a:schemeClr val="tx2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osztályzatok+érettségi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 bizonyítványban lévő százalékos eredmények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grpSp>
        <p:nvGrpSpPr>
          <p:cNvPr id="4" name="Group 4"/>
          <p:cNvGrpSpPr/>
          <p:nvPr/>
        </p:nvGrpSpPr>
        <p:grpSpPr>
          <a:xfrm rot="93123">
            <a:off x="1897558" y="3281266"/>
            <a:ext cx="3283874" cy="5122453"/>
            <a:chOff x="0" y="0"/>
            <a:chExt cx="1006794" cy="15704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06794" cy="1570479"/>
            </a:xfrm>
            <a:custGeom>
              <a:avLst/>
              <a:gdLst/>
              <a:ahLst/>
              <a:cxnLst/>
              <a:rect l="l" t="t" r="r" b="b"/>
              <a:pathLst>
                <a:path w="1006794" h="1570479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95706" y="2995401"/>
            <a:ext cx="3283874" cy="5357792"/>
            <a:chOff x="0" y="-47625"/>
            <a:chExt cx="1006794" cy="16426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6794" cy="1595006"/>
            </a:xfrm>
            <a:custGeom>
              <a:avLst/>
              <a:gdLst/>
              <a:ahLst/>
              <a:cxnLst/>
              <a:rect l="l" t="t" r="r" b="b"/>
              <a:pathLst>
                <a:path w="1006794" h="1595006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569073"/>
                  </a:lnTo>
                  <a:cubicBezTo>
                    <a:pt x="1006794" y="1575951"/>
                    <a:pt x="1004062" y="1582547"/>
                    <a:pt x="999198" y="1587410"/>
                  </a:cubicBezTo>
                  <a:cubicBezTo>
                    <a:pt x="994335" y="1592274"/>
                    <a:pt x="987739" y="1595006"/>
                    <a:pt x="980861" y="1595006"/>
                  </a:cubicBezTo>
                  <a:lnTo>
                    <a:pt x="25933" y="1595006"/>
                  </a:lnTo>
                  <a:cubicBezTo>
                    <a:pt x="19055" y="1595006"/>
                    <a:pt x="12459" y="1592274"/>
                    <a:pt x="7596" y="1587410"/>
                  </a:cubicBezTo>
                  <a:cubicBezTo>
                    <a:pt x="2732" y="1582547"/>
                    <a:pt x="0" y="1575951"/>
                    <a:pt x="0" y="1569073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06794" cy="1642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78655">
            <a:off x="2561380" y="2956369"/>
            <a:ext cx="1752527" cy="388742"/>
          </a:xfrm>
          <a:custGeom>
            <a:avLst/>
            <a:gdLst/>
            <a:ahLst/>
            <a:cxnLst/>
            <a:rect l="l" t="t" r="r" b="b"/>
            <a:pathLst>
              <a:path w="1752527" h="388742">
                <a:moveTo>
                  <a:pt x="0" y="0"/>
                </a:moveTo>
                <a:lnTo>
                  <a:pt x="1752527" y="0"/>
                </a:lnTo>
                <a:lnTo>
                  <a:pt x="1752527" y="388742"/>
                </a:lnTo>
                <a:lnTo>
                  <a:pt x="0" y="3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21065" y="5954336"/>
            <a:ext cx="3117981" cy="3106643"/>
          </a:xfrm>
          <a:custGeom>
            <a:avLst/>
            <a:gdLst/>
            <a:ahLst/>
            <a:cxnLst/>
            <a:rect l="l" t="t" r="r" b="b"/>
            <a:pathLst>
              <a:path w="3117981" h="3106643">
                <a:moveTo>
                  <a:pt x="0" y="0"/>
                </a:moveTo>
                <a:lnTo>
                  <a:pt x="3117981" y="0"/>
                </a:lnTo>
                <a:lnTo>
                  <a:pt x="3117981" y="3106643"/>
                </a:lnTo>
                <a:lnTo>
                  <a:pt x="0" y="3106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24394" y="3951740"/>
            <a:ext cx="2815734" cy="1768959"/>
          </a:xfrm>
          <a:custGeom>
            <a:avLst/>
            <a:gdLst/>
            <a:ahLst/>
            <a:cxnLst/>
            <a:rect l="l" t="t" r="r" b="b"/>
            <a:pathLst>
              <a:path w="2815734" h="3212974">
                <a:moveTo>
                  <a:pt x="0" y="0"/>
                </a:moveTo>
                <a:lnTo>
                  <a:pt x="2815734" y="0"/>
                </a:lnTo>
                <a:lnTo>
                  <a:pt x="2815734" y="3212974"/>
                </a:lnTo>
                <a:lnTo>
                  <a:pt x="0" y="3212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99048">
            <a:off x="5406865" y="3934666"/>
            <a:ext cx="2287365" cy="777704"/>
          </a:xfrm>
          <a:custGeom>
            <a:avLst/>
            <a:gdLst/>
            <a:ahLst/>
            <a:cxnLst/>
            <a:rect l="l" t="t" r="r" b="b"/>
            <a:pathLst>
              <a:path w="2287365" h="777704">
                <a:moveTo>
                  <a:pt x="0" y="0"/>
                </a:moveTo>
                <a:lnTo>
                  <a:pt x="2287364" y="0"/>
                </a:lnTo>
                <a:lnTo>
                  <a:pt x="2287364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843482">
            <a:off x="5166969" y="6013813"/>
            <a:ext cx="2287365" cy="777704"/>
          </a:xfrm>
          <a:custGeom>
            <a:avLst/>
            <a:gdLst/>
            <a:ahLst/>
            <a:cxnLst/>
            <a:rect l="l" t="t" r="r" b="b"/>
            <a:pathLst>
              <a:path w="2287365" h="777704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039046" y="6481400"/>
            <a:ext cx="1894813" cy="299725"/>
          </a:xfrm>
          <a:custGeom>
            <a:avLst/>
            <a:gdLst/>
            <a:ahLst/>
            <a:cxnLst/>
            <a:rect l="l" t="t" r="r" b="b"/>
            <a:pathLst>
              <a:path w="1894813" h="299725">
                <a:moveTo>
                  <a:pt x="0" y="0"/>
                </a:moveTo>
                <a:lnTo>
                  <a:pt x="1894813" y="0"/>
                </a:lnTo>
                <a:lnTo>
                  <a:pt x="1894813" y="299725"/>
                </a:lnTo>
                <a:lnTo>
                  <a:pt x="0" y="299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34807">
            <a:off x="9911006" y="8179645"/>
            <a:ext cx="1894813" cy="299725"/>
          </a:xfrm>
          <a:custGeom>
            <a:avLst/>
            <a:gdLst/>
            <a:ahLst/>
            <a:cxnLst/>
            <a:rect l="l" t="t" r="r" b="b"/>
            <a:pathLst>
              <a:path w="1894813" h="299725">
                <a:moveTo>
                  <a:pt x="0" y="0"/>
                </a:moveTo>
                <a:lnTo>
                  <a:pt x="1894813" y="0"/>
                </a:lnTo>
                <a:lnTo>
                  <a:pt x="1894813" y="299725"/>
                </a:lnTo>
                <a:lnTo>
                  <a:pt x="0" y="299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2185185" y="6076880"/>
            <a:ext cx="4013534" cy="1430778"/>
            <a:chOff x="0" y="0"/>
            <a:chExt cx="1230498" cy="4386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30498" cy="438658"/>
            </a:xfrm>
            <a:custGeom>
              <a:avLst/>
              <a:gdLst/>
              <a:ahLst/>
              <a:cxnLst/>
              <a:rect l="l" t="t" r="r" b="b"/>
              <a:pathLst>
                <a:path w="1230498" h="438658">
                  <a:moveTo>
                    <a:pt x="3858" y="0"/>
                  </a:moveTo>
                  <a:lnTo>
                    <a:pt x="1226641" y="0"/>
                  </a:lnTo>
                  <a:cubicBezTo>
                    <a:pt x="1227664" y="0"/>
                    <a:pt x="1228645" y="406"/>
                    <a:pt x="1229368" y="1130"/>
                  </a:cubicBezTo>
                  <a:cubicBezTo>
                    <a:pt x="1230092" y="1853"/>
                    <a:pt x="1230498" y="2835"/>
                    <a:pt x="1230498" y="3858"/>
                  </a:cubicBezTo>
                  <a:lnTo>
                    <a:pt x="1230498" y="434800"/>
                  </a:lnTo>
                  <a:cubicBezTo>
                    <a:pt x="1230498" y="436931"/>
                    <a:pt x="1228771" y="438658"/>
                    <a:pt x="1226641" y="438658"/>
                  </a:cubicBezTo>
                  <a:lnTo>
                    <a:pt x="3858" y="438658"/>
                  </a:lnTo>
                  <a:cubicBezTo>
                    <a:pt x="2835" y="438658"/>
                    <a:pt x="1853" y="438252"/>
                    <a:pt x="1130" y="437528"/>
                  </a:cubicBezTo>
                  <a:cubicBezTo>
                    <a:pt x="406" y="436805"/>
                    <a:pt x="0" y="435824"/>
                    <a:pt x="0" y="434800"/>
                  </a:cubicBezTo>
                  <a:lnTo>
                    <a:pt x="0" y="3858"/>
                  </a:lnTo>
                  <a:cubicBezTo>
                    <a:pt x="0" y="1727"/>
                    <a:pt x="1727" y="0"/>
                    <a:pt x="385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230498" cy="486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532791" y="5979201"/>
            <a:ext cx="585624" cy="813367"/>
          </a:xfrm>
          <a:custGeom>
            <a:avLst/>
            <a:gdLst/>
            <a:ahLst/>
            <a:cxnLst/>
            <a:rect l="l" t="t" r="r" b="b"/>
            <a:pathLst>
              <a:path w="585624" h="813367">
                <a:moveTo>
                  <a:pt x="0" y="0"/>
                </a:moveTo>
                <a:lnTo>
                  <a:pt x="585624" y="0"/>
                </a:lnTo>
                <a:lnTo>
                  <a:pt x="585624" y="813367"/>
                </a:lnTo>
                <a:lnTo>
                  <a:pt x="0" y="8133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2098352" y="7827522"/>
            <a:ext cx="4013534" cy="1430778"/>
            <a:chOff x="0" y="0"/>
            <a:chExt cx="1230498" cy="4386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30498" cy="438658"/>
            </a:xfrm>
            <a:custGeom>
              <a:avLst/>
              <a:gdLst/>
              <a:ahLst/>
              <a:cxnLst/>
              <a:rect l="l" t="t" r="r" b="b"/>
              <a:pathLst>
                <a:path w="1230498" h="438658">
                  <a:moveTo>
                    <a:pt x="3858" y="0"/>
                  </a:moveTo>
                  <a:lnTo>
                    <a:pt x="1226641" y="0"/>
                  </a:lnTo>
                  <a:cubicBezTo>
                    <a:pt x="1227664" y="0"/>
                    <a:pt x="1228645" y="406"/>
                    <a:pt x="1229368" y="1130"/>
                  </a:cubicBezTo>
                  <a:cubicBezTo>
                    <a:pt x="1230092" y="1853"/>
                    <a:pt x="1230498" y="2835"/>
                    <a:pt x="1230498" y="3858"/>
                  </a:cubicBezTo>
                  <a:lnTo>
                    <a:pt x="1230498" y="434800"/>
                  </a:lnTo>
                  <a:cubicBezTo>
                    <a:pt x="1230498" y="436931"/>
                    <a:pt x="1228771" y="438658"/>
                    <a:pt x="1226641" y="438658"/>
                  </a:cubicBezTo>
                  <a:lnTo>
                    <a:pt x="3858" y="438658"/>
                  </a:lnTo>
                  <a:cubicBezTo>
                    <a:pt x="2835" y="438658"/>
                    <a:pt x="1853" y="438252"/>
                    <a:pt x="1130" y="437528"/>
                  </a:cubicBezTo>
                  <a:cubicBezTo>
                    <a:pt x="406" y="436805"/>
                    <a:pt x="0" y="435824"/>
                    <a:pt x="0" y="434800"/>
                  </a:cubicBezTo>
                  <a:lnTo>
                    <a:pt x="0" y="3858"/>
                  </a:lnTo>
                  <a:cubicBezTo>
                    <a:pt x="0" y="1727"/>
                    <a:pt x="1727" y="0"/>
                    <a:pt x="385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230498" cy="486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486519" y="7708650"/>
            <a:ext cx="585624" cy="813367"/>
          </a:xfrm>
          <a:custGeom>
            <a:avLst/>
            <a:gdLst/>
            <a:ahLst/>
            <a:cxnLst/>
            <a:rect l="l" t="t" r="r" b="b"/>
            <a:pathLst>
              <a:path w="585624" h="813367">
                <a:moveTo>
                  <a:pt x="0" y="0"/>
                </a:moveTo>
                <a:lnTo>
                  <a:pt x="585624" y="0"/>
                </a:lnTo>
                <a:lnTo>
                  <a:pt x="585624" y="813367"/>
                </a:lnTo>
                <a:lnTo>
                  <a:pt x="0" y="8133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790442" flipH="1">
            <a:off x="11676733" y="4225308"/>
            <a:ext cx="2043165" cy="674653"/>
          </a:xfrm>
          <a:custGeom>
            <a:avLst/>
            <a:gdLst/>
            <a:ahLst/>
            <a:cxnLst/>
            <a:rect l="l" t="t" r="r" b="b"/>
            <a:pathLst>
              <a:path w="2043165" h="1675395">
                <a:moveTo>
                  <a:pt x="2043164" y="0"/>
                </a:moveTo>
                <a:lnTo>
                  <a:pt x="0" y="0"/>
                </a:lnTo>
                <a:lnTo>
                  <a:pt x="0" y="1675395"/>
                </a:lnTo>
                <a:lnTo>
                  <a:pt x="2043164" y="1675395"/>
                </a:lnTo>
                <a:lnTo>
                  <a:pt x="2043164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619568" y="2486086"/>
            <a:ext cx="2872450" cy="2076548"/>
          </a:xfrm>
          <a:custGeom>
            <a:avLst/>
            <a:gdLst/>
            <a:ahLst/>
            <a:cxnLst/>
            <a:rect l="l" t="t" r="r" b="b"/>
            <a:pathLst>
              <a:path w="2872450" h="3003512">
                <a:moveTo>
                  <a:pt x="0" y="0"/>
                </a:moveTo>
                <a:lnTo>
                  <a:pt x="2872450" y="0"/>
                </a:lnTo>
                <a:lnTo>
                  <a:pt x="2872450" y="3003512"/>
                </a:lnTo>
                <a:lnTo>
                  <a:pt x="0" y="30035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248239" y="6402665"/>
            <a:ext cx="2378808" cy="1414130"/>
          </a:xfrm>
          <a:custGeom>
            <a:avLst/>
            <a:gdLst/>
            <a:ahLst/>
            <a:cxnLst/>
            <a:rect l="l" t="t" r="r" b="b"/>
            <a:pathLst>
              <a:path w="2378808" h="1414130">
                <a:moveTo>
                  <a:pt x="0" y="0"/>
                </a:moveTo>
                <a:lnTo>
                  <a:pt x="2378808" y="0"/>
                </a:lnTo>
                <a:lnTo>
                  <a:pt x="2378808" y="1414131"/>
                </a:lnTo>
                <a:lnTo>
                  <a:pt x="0" y="14141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918843" y="3365108"/>
            <a:ext cx="3116269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282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Öt</a:t>
            </a:r>
            <a:r>
              <a:rPr lang="en-US" sz="2000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tantárgy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azon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két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év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végi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osztályzatait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kell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összeadni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,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amikor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utoljára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tanulta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a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jelentkező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adott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tantárgyat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,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majd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ez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így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kapott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eredményt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kell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megszorozni</a:t>
            </a:r>
            <a:r>
              <a:rPr lang="en-US" sz="2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kettővel</a:t>
            </a:r>
            <a:endParaRPr lang="en-US" sz="20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385296" y="4562634"/>
            <a:ext cx="216178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39"/>
              </a:lnSpc>
              <a:spcBef>
                <a:spcPct val="0"/>
              </a:spcBef>
            </a:pPr>
            <a:r>
              <a:rPr lang="hu-HU" sz="2171" dirty="0" smtClean="0">
                <a:solidFill>
                  <a:schemeClr val="accent6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Magyar nyelv és irodalom</a:t>
            </a:r>
            <a:endParaRPr lang="en-US" sz="2171" dirty="0">
              <a:solidFill>
                <a:schemeClr val="accent6">
                  <a:lumMod val="75000"/>
                </a:schemeClr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267764" y="4902126"/>
            <a:ext cx="2598668" cy="25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en-US" sz="1572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1572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351241" y="7143458"/>
            <a:ext cx="216178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2"/>
              </a:lnSpc>
            </a:pPr>
            <a:r>
              <a:rPr lang="hu-HU" sz="2171" dirty="0" smtClean="0">
                <a:solidFill>
                  <a:srgbClr val="00B050"/>
                </a:solidFill>
                <a:latin typeface="Carelia"/>
                <a:ea typeface="Carelia"/>
                <a:cs typeface="Carelia"/>
                <a:sym typeface="Carelia"/>
              </a:rPr>
              <a:t>MATEMATIKA</a:t>
            </a:r>
            <a:endParaRPr lang="en-US" sz="2171" dirty="0">
              <a:solidFill>
                <a:srgbClr val="00B050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492465" y="6546901"/>
            <a:ext cx="2733047" cy="832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5"/>
              </a:lnSpc>
            </a:pPr>
            <a:r>
              <a:rPr lang="hu-HU" sz="2400" dirty="0" smtClean="0">
                <a:solidFill>
                  <a:srgbClr val="00B0F0"/>
                </a:solidFill>
                <a:latin typeface="Carelia" panose="020B0604020202020204" charset="-18"/>
                <a:ea typeface="Dosis"/>
                <a:cs typeface="Dosis"/>
                <a:sym typeface="Dosis"/>
              </a:rPr>
              <a:t>LEGALÁBB 2 ÉVIG TANULT</a:t>
            </a:r>
            <a:r>
              <a:rPr lang="en-US" sz="2400" dirty="0" smtClean="0">
                <a:solidFill>
                  <a:srgbClr val="00B0F0"/>
                </a:solidFill>
                <a:latin typeface="Carelia" panose="020B0604020202020204" charset="-18"/>
                <a:ea typeface="Dosis"/>
                <a:cs typeface="Dosis"/>
                <a:sym typeface="Dosis"/>
              </a:rPr>
              <a:t> IDEGEN NYELV</a:t>
            </a:r>
            <a:endParaRPr lang="en-US" sz="2400" u="none" strike="noStrike" dirty="0">
              <a:solidFill>
                <a:srgbClr val="00B0F0"/>
              </a:solidFill>
              <a:latin typeface="Carelia" panose="020B0604020202020204" charset="-18"/>
              <a:ea typeface="Dosis"/>
              <a:cs typeface="Dosis"/>
              <a:sym typeface="Dosi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090153" y="8353193"/>
            <a:ext cx="3513925" cy="832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5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relia" panose="020B0604020202020204" charset="-18"/>
                <a:ea typeface="Dosis"/>
                <a:cs typeface="Dosis"/>
                <a:sym typeface="Dosis"/>
              </a:rPr>
              <a:t>LEGALÁBB KÉT ÉVIG TANULT VÁLASZTOTT TANTÁRGY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Carelia" panose="020B0604020202020204" charset="-18"/>
                <a:ea typeface="Dosis"/>
                <a:cs typeface="Dosis"/>
                <a:sym typeface="Dosis"/>
              </a:rPr>
              <a:t> </a:t>
            </a:r>
            <a:endParaRPr lang="en-US" sz="2400" u="none" strike="noStrike" dirty="0">
              <a:solidFill>
                <a:schemeClr val="accent2">
                  <a:lumMod val="75000"/>
                </a:schemeClr>
              </a:solidFill>
              <a:latin typeface="Carelia" panose="020B0604020202020204" charset="-18"/>
              <a:ea typeface="Dosis"/>
              <a:cs typeface="Dosis"/>
              <a:sym typeface="Dosi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4047370" y="3560210"/>
            <a:ext cx="2130092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latin typeface="Carelia" panose="020B0604020202020204" charset="-18"/>
                <a:ea typeface="Dosis"/>
                <a:cs typeface="Dosis"/>
                <a:sym typeface="Dosis"/>
              </a:rPr>
              <a:t>Történelem</a:t>
            </a:r>
            <a:endParaRPr lang="en-US" sz="2400" u="none" strike="noStrike" dirty="0">
              <a:solidFill>
                <a:schemeClr val="accent4">
                  <a:lumMod val="75000"/>
                </a:schemeClr>
              </a:solidFill>
              <a:latin typeface="Carelia" panose="020B0604020202020204" charset="-18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27254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22403" y="-589740"/>
            <a:ext cx="9048214" cy="12247451"/>
            <a:chOff x="0" y="0"/>
            <a:chExt cx="2383069" cy="3225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3069" cy="3225666"/>
            </a:xfrm>
            <a:custGeom>
              <a:avLst/>
              <a:gdLst/>
              <a:ahLst/>
              <a:cxnLst/>
              <a:rect l="l" t="t" r="r" b="b"/>
              <a:pathLst>
                <a:path w="2383069" h="3225666">
                  <a:moveTo>
                    <a:pt x="0" y="0"/>
                  </a:moveTo>
                  <a:lnTo>
                    <a:pt x="2383069" y="0"/>
                  </a:lnTo>
                  <a:lnTo>
                    <a:pt x="2383069" y="3225666"/>
                  </a:lnTo>
                  <a:lnTo>
                    <a:pt x="0" y="322566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83069" cy="3273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9888020" y="5210885"/>
            <a:ext cx="5565196" cy="4047415"/>
          </a:xfrm>
          <a:custGeom>
            <a:avLst/>
            <a:gdLst/>
            <a:ahLst/>
            <a:cxnLst/>
            <a:rect l="l" t="t" r="r" b="b"/>
            <a:pathLst>
              <a:path w="5565196" h="4047415">
                <a:moveTo>
                  <a:pt x="5565195" y="0"/>
                </a:moveTo>
                <a:lnTo>
                  <a:pt x="0" y="0"/>
                </a:lnTo>
                <a:lnTo>
                  <a:pt x="0" y="4047415"/>
                </a:lnTo>
                <a:lnTo>
                  <a:pt x="5565195" y="4047415"/>
                </a:lnTo>
                <a:lnTo>
                  <a:pt x="55651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79267" y="1551332"/>
            <a:ext cx="5394683" cy="1111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64"/>
              </a:lnSpc>
              <a:spcBef>
                <a:spcPct val="0"/>
              </a:spcBef>
            </a:pPr>
            <a:r>
              <a:rPr lang="hu-HU" sz="4400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AMIRŐL SZÓ LESZ:</a:t>
            </a:r>
            <a:endParaRPr lang="en-US" sz="44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70104" y="2959261"/>
            <a:ext cx="4903846" cy="5565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hu-HU" sz="4402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Érettségi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hu-HU" sz="4402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Jelentkezés</a:t>
            </a:r>
            <a:endParaRPr lang="en-US" sz="4402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hu-HU" sz="4402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Határidők</a:t>
            </a:r>
            <a:endParaRPr lang="en-US" sz="4402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hu-HU" sz="4402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E-felvételi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hu-HU" sz="4402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Sorrend</a:t>
            </a:r>
            <a:endParaRPr lang="en-US" sz="4402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hu-HU" sz="4402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Pontszámítás</a:t>
            </a:r>
            <a:endParaRPr lang="en-US" sz="4402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hu-HU" sz="4402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Dokumentumok</a:t>
            </a:r>
            <a:endParaRPr lang="en-US" sz="4402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355002" y="5873946"/>
            <a:ext cx="3190321" cy="3316969"/>
          </a:xfrm>
          <a:custGeom>
            <a:avLst/>
            <a:gdLst/>
            <a:ahLst/>
            <a:cxnLst/>
            <a:rect l="l" t="t" r="r" b="b"/>
            <a:pathLst>
              <a:path w="3190321" h="3316969">
                <a:moveTo>
                  <a:pt x="3190321" y="0"/>
                </a:moveTo>
                <a:lnTo>
                  <a:pt x="0" y="0"/>
                </a:lnTo>
                <a:lnTo>
                  <a:pt x="0" y="3316969"/>
                </a:lnTo>
                <a:lnTo>
                  <a:pt x="3190321" y="3316969"/>
                </a:lnTo>
                <a:lnTo>
                  <a:pt x="319032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27884" y="397814"/>
            <a:ext cx="7832231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732"/>
              </a:lnSpc>
              <a:spcBef>
                <a:spcPct val="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Tanulmányi</a:t>
            </a:r>
            <a:r>
              <a:rPr lang="en-US" sz="5400" b="1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pontok</a:t>
            </a:r>
            <a:endParaRPr lang="hu-HU" sz="5400" b="1" dirty="0" smtClean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  <a:p>
            <a:pPr lvl="0" algn="ctr">
              <a:lnSpc>
                <a:spcPts val="6732"/>
              </a:lnSpc>
              <a:spcBef>
                <a:spcPct val="0"/>
              </a:spcBef>
            </a:pPr>
            <a:r>
              <a:rPr lang="hu-HU" sz="3600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Max.200 pont</a:t>
            </a:r>
          </a:p>
          <a:p>
            <a:pPr lvl="0" algn="ctr">
              <a:lnSpc>
                <a:spcPts val="6732"/>
              </a:lnSpc>
              <a:spcBef>
                <a:spcPct val="0"/>
              </a:spcBef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Középiskolai </a:t>
            </a:r>
            <a:r>
              <a:rPr lang="hu-HU" sz="2400" b="1" dirty="0" err="1" smtClean="0">
                <a:solidFill>
                  <a:schemeClr val="tx2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osztályzatok+érettségi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 bizonyítványban lévő százalékos eredmények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grpSp>
        <p:nvGrpSpPr>
          <p:cNvPr id="4" name="Group 4"/>
          <p:cNvGrpSpPr/>
          <p:nvPr/>
        </p:nvGrpSpPr>
        <p:grpSpPr>
          <a:xfrm rot="93123">
            <a:off x="1897558" y="3281266"/>
            <a:ext cx="3283874" cy="5122453"/>
            <a:chOff x="0" y="0"/>
            <a:chExt cx="1006794" cy="15704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06794" cy="1570479"/>
            </a:xfrm>
            <a:custGeom>
              <a:avLst/>
              <a:gdLst/>
              <a:ahLst/>
              <a:cxnLst/>
              <a:rect l="l" t="t" r="r" b="b"/>
              <a:pathLst>
                <a:path w="1006794" h="1570479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31232" y="2422547"/>
            <a:ext cx="3283874" cy="5202453"/>
            <a:chOff x="0" y="0"/>
            <a:chExt cx="1006794" cy="15950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6794" cy="1595006"/>
            </a:xfrm>
            <a:custGeom>
              <a:avLst/>
              <a:gdLst/>
              <a:ahLst/>
              <a:cxnLst/>
              <a:rect l="l" t="t" r="r" b="b"/>
              <a:pathLst>
                <a:path w="1006794" h="1595006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569073"/>
                  </a:lnTo>
                  <a:cubicBezTo>
                    <a:pt x="1006794" y="1575951"/>
                    <a:pt x="1004062" y="1582547"/>
                    <a:pt x="999198" y="1587410"/>
                  </a:cubicBezTo>
                  <a:cubicBezTo>
                    <a:pt x="994335" y="1592274"/>
                    <a:pt x="987739" y="1595006"/>
                    <a:pt x="980861" y="1595006"/>
                  </a:cubicBezTo>
                  <a:lnTo>
                    <a:pt x="25933" y="1595006"/>
                  </a:lnTo>
                  <a:cubicBezTo>
                    <a:pt x="19055" y="1595006"/>
                    <a:pt x="12459" y="1592274"/>
                    <a:pt x="7596" y="1587410"/>
                  </a:cubicBezTo>
                  <a:cubicBezTo>
                    <a:pt x="2732" y="1582547"/>
                    <a:pt x="0" y="1575951"/>
                    <a:pt x="0" y="1569073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06794" cy="1642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78655">
            <a:off x="2561380" y="2956369"/>
            <a:ext cx="1752527" cy="388742"/>
          </a:xfrm>
          <a:custGeom>
            <a:avLst/>
            <a:gdLst/>
            <a:ahLst/>
            <a:cxnLst/>
            <a:rect l="l" t="t" r="r" b="b"/>
            <a:pathLst>
              <a:path w="1752527" h="388742">
                <a:moveTo>
                  <a:pt x="0" y="0"/>
                </a:moveTo>
                <a:lnTo>
                  <a:pt x="1752527" y="0"/>
                </a:lnTo>
                <a:lnTo>
                  <a:pt x="1752527" y="388742"/>
                </a:lnTo>
                <a:lnTo>
                  <a:pt x="0" y="3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21065" y="5954336"/>
            <a:ext cx="3117981" cy="3106643"/>
          </a:xfrm>
          <a:custGeom>
            <a:avLst/>
            <a:gdLst/>
            <a:ahLst/>
            <a:cxnLst/>
            <a:rect l="l" t="t" r="r" b="b"/>
            <a:pathLst>
              <a:path w="3117981" h="3106643">
                <a:moveTo>
                  <a:pt x="0" y="0"/>
                </a:moveTo>
                <a:lnTo>
                  <a:pt x="3117981" y="0"/>
                </a:lnTo>
                <a:lnTo>
                  <a:pt x="3117981" y="3106643"/>
                </a:lnTo>
                <a:lnTo>
                  <a:pt x="0" y="3106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24394" y="3951740"/>
            <a:ext cx="2815734" cy="1768959"/>
          </a:xfrm>
          <a:custGeom>
            <a:avLst/>
            <a:gdLst/>
            <a:ahLst/>
            <a:cxnLst/>
            <a:rect l="l" t="t" r="r" b="b"/>
            <a:pathLst>
              <a:path w="2815734" h="3212974">
                <a:moveTo>
                  <a:pt x="0" y="0"/>
                </a:moveTo>
                <a:lnTo>
                  <a:pt x="2815734" y="0"/>
                </a:lnTo>
                <a:lnTo>
                  <a:pt x="2815734" y="3212974"/>
                </a:lnTo>
                <a:lnTo>
                  <a:pt x="0" y="3212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99048">
            <a:off x="5406865" y="3934666"/>
            <a:ext cx="2287365" cy="777704"/>
          </a:xfrm>
          <a:custGeom>
            <a:avLst/>
            <a:gdLst/>
            <a:ahLst/>
            <a:cxnLst/>
            <a:rect l="l" t="t" r="r" b="b"/>
            <a:pathLst>
              <a:path w="2287365" h="777704">
                <a:moveTo>
                  <a:pt x="0" y="0"/>
                </a:moveTo>
                <a:lnTo>
                  <a:pt x="2287364" y="0"/>
                </a:lnTo>
                <a:lnTo>
                  <a:pt x="2287364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843482">
            <a:off x="5166969" y="6013813"/>
            <a:ext cx="2287365" cy="777704"/>
          </a:xfrm>
          <a:custGeom>
            <a:avLst/>
            <a:gdLst/>
            <a:ahLst/>
            <a:cxnLst/>
            <a:rect l="l" t="t" r="r" b="b"/>
            <a:pathLst>
              <a:path w="2287365" h="777704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039046" y="6481400"/>
            <a:ext cx="1894813" cy="299725"/>
          </a:xfrm>
          <a:custGeom>
            <a:avLst/>
            <a:gdLst/>
            <a:ahLst/>
            <a:cxnLst/>
            <a:rect l="l" t="t" r="r" b="b"/>
            <a:pathLst>
              <a:path w="1894813" h="299725">
                <a:moveTo>
                  <a:pt x="0" y="0"/>
                </a:moveTo>
                <a:lnTo>
                  <a:pt x="1894813" y="0"/>
                </a:lnTo>
                <a:lnTo>
                  <a:pt x="1894813" y="299725"/>
                </a:lnTo>
                <a:lnTo>
                  <a:pt x="0" y="299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34807">
            <a:off x="9911006" y="8179645"/>
            <a:ext cx="1894813" cy="299725"/>
          </a:xfrm>
          <a:custGeom>
            <a:avLst/>
            <a:gdLst/>
            <a:ahLst/>
            <a:cxnLst/>
            <a:rect l="l" t="t" r="r" b="b"/>
            <a:pathLst>
              <a:path w="1894813" h="299725">
                <a:moveTo>
                  <a:pt x="0" y="0"/>
                </a:moveTo>
                <a:lnTo>
                  <a:pt x="1894813" y="0"/>
                </a:lnTo>
                <a:lnTo>
                  <a:pt x="1894813" y="299725"/>
                </a:lnTo>
                <a:lnTo>
                  <a:pt x="0" y="299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2185185" y="5691263"/>
            <a:ext cx="4013534" cy="1816395"/>
            <a:chOff x="0" y="0"/>
            <a:chExt cx="1230498" cy="4386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30498" cy="438658"/>
            </a:xfrm>
            <a:custGeom>
              <a:avLst/>
              <a:gdLst/>
              <a:ahLst/>
              <a:cxnLst/>
              <a:rect l="l" t="t" r="r" b="b"/>
              <a:pathLst>
                <a:path w="1230498" h="438658">
                  <a:moveTo>
                    <a:pt x="3858" y="0"/>
                  </a:moveTo>
                  <a:lnTo>
                    <a:pt x="1226641" y="0"/>
                  </a:lnTo>
                  <a:cubicBezTo>
                    <a:pt x="1227664" y="0"/>
                    <a:pt x="1228645" y="406"/>
                    <a:pt x="1229368" y="1130"/>
                  </a:cubicBezTo>
                  <a:cubicBezTo>
                    <a:pt x="1230092" y="1853"/>
                    <a:pt x="1230498" y="2835"/>
                    <a:pt x="1230498" y="3858"/>
                  </a:cubicBezTo>
                  <a:lnTo>
                    <a:pt x="1230498" y="434800"/>
                  </a:lnTo>
                  <a:cubicBezTo>
                    <a:pt x="1230498" y="436931"/>
                    <a:pt x="1228771" y="438658"/>
                    <a:pt x="1226641" y="438658"/>
                  </a:cubicBezTo>
                  <a:lnTo>
                    <a:pt x="3858" y="438658"/>
                  </a:lnTo>
                  <a:cubicBezTo>
                    <a:pt x="2835" y="438658"/>
                    <a:pt x="1853" y="438252"/>
                    <a:pt x="1130" y="437528"/>
                  </a:cubicBezTo>
                  <a:cubicBezTo>
                    <a:pt x="406" y="436805"/>
                    <a:pt x="0" y="435824"/>
                    <a:pt x="0" y="434800"/>
                  </a:cubicBezTo>
                  <a:lnTo>
                    <a:pt x="0" y="3858"/>
                  </a:lnTo>
                  <a:cubicBezTo>
                    <a:pt x="0" y="1727"/>
                    <a:pt x="1727" y="0"/>
                    <a:pt x="385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230498" cy="486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560462" y="5623052"/>
            <a:ext cx="585624" cy="813367"/>
          </a:xfrm>
          <a:custGeom>
            <a:avLst/>
            <a:gdLst/>
            <a:ahLst/>
            <a:cxnLst/>
            <a:rect l="l" t="t" r="r" b="b"/>
            <a:pathLst>
              <a:path w="585624" h="813367">
                <a:moveTo>
                  <a:pt x="0" y="0"/>
                </a:moveTo>
                <a:lnTo>
                  <a:pt x="585624" y="0"/>
                </a:lnTo>
                <a:lnTo>
                  <a:pt x="585624" y="813367"/>
                </a:lnTo>
                <a:lnTo>
                  <a:pt x="0" y="8133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2098352" y="7662997"/>
            <a:ext cx="4013534" cy="2117712"/>
            <a:chOff x="0" y="0"/>
            <a:chExt cx="1230498" cy="4386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30498" cy="438658"/>
            </a:xfrm>
            <a:custGeom>
              <a:avLst/>
              <a:gdLst/>
              <a:ahLst/>
              <a:cxnLst/>
              <a:rect l="l" t="t" r="r" b="b"/>
              <a:pathLst>
                <a:path w="1230498" h="438658">
                  <a:moveTo>
                    <a:pt x="3858" y="0"/>
                  </a:moveTo>
                  <a:lnTo>
                    <a:pt x="1226641" y="0"/>
                  </a:lnTo>
                  <a:cubicBezTo>
                    <a:pt x="1227664" y="0"/>
                    <a:pt x="1228645" y="406"/>
                    <a:pt x="1229368" y="1130"/>
                  </a:cubicBezTo>
                  <a:cubicBezTo>
                    <a:pt x="1230092" y="1853"/>
                    <a:pt x="1230498" y="2835"/>
                    <a:pt x="1230498" y="3858"/>
                  </a:cubicBezTo>
                  <a:lnTo>
                    <a:pt x="1230498" y="434800"/>
                  </a:lnTo>
                  <a:cubicBezTo>
                    <a:pt x="1230498" y="436931"/>
                    <a:pt x="1228771" y="438658"/>
                    <a:pt x="1226641" y="438658"/>
                  </a:cubicBezTo>
                  <a:lnTo>
                    <a:pt x="3858" y="438658"/>
                  </a:lnTo>
                  <a:cubicBezTo>
                    <a:pt x="2835" y="438658"/>
                    <a:pt x="1853" y="438252"/>
                    <a:pt x="1130" y="437528"/>
                  </a:cubicBezTo>
                  <a:cubicBezTo>
                    <a:pt x="406" y="436805"/>
                    <a:pt x="0" y="435824"/>
                    <a:pt x="0" y="434800"/>
                  </a:cubicBezTo>
                  <a:lnTo>
                    <a:pt x="0" y="3858"/>
                  </a:lnTo>
                  <a:cubicBezTo>
                    <a:pt x="0" y="1727"/>
                    <a:pt x="1727" y="0"/>
                    <a:pt x="385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230498" cy="486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-2790442" flipH="1">
            <a:off x="11676733" y="4225308"/>
            <a:ext cx="2043165" cy="674653"/>
          </a:xfrm>
          <a:custGeom>
            <a:avLst/>
            <a:gdLst/>
            <a:ahLst/>
            <a:cxnLst/>
            <a:rect l="l" t="t" r="r" b="b"/>
            <a:pathLst>
              <a:path w="2043165" h="1675395">
                <a:moveTo>
                  <a:pt x="2043164" y="0"/>
                </a:moveTo>
                <a:lnTo>
                  <a:pt x="0" y="0"/>
                </a:lnTo>
                <a:lnTo>
                  <a:pt x="0" y="1675395"/>
                </a:lnTo>
                <a:lnTo>
                  <a:pt x="2043164" y="1675395"/>
                </a:lnTo>
                <a:lnTo>
                  <a:pt x="2043164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619568" y="2486086"/>
            <a:ext cx="2872450" cy="2076548"/>
          </a:xfrm>
          <a:custGeom>
            <a:avLst/>
            <a:gdLst/>
            <a:ahLst/>
            <a:cxnLst/>
            <a:rect l="l" t="t" r="r" b="b"/>
            <a:pathLst>
              <a:path w="2872450" h="3003512">
                <a:moveTo>
                  <a:pt x="0" y="0"/>
                </a:moveTo>
                <a:lnTo>
                  <a:pt x="2872450" y="0"/>
                </a:lnTo>
                <a:lnTo>
                  <a:pt x="2872450" y="3003512"/>
                </a:lnTo>
                <a:lnTo>
                  <a:pt x="0" y="30035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248239" y="6402665"/>
            <a:ext cx="2378808" cy="1414130"/>
          </a:xfrm>
          <a:custGeom>
            <a:avLst/>
            <a:gdLst/>
            <a:ahLst/>
            <a:cxnLst/>
            <a:rect l="l" t="t" r="r" b="b"/>
            <a:pathLst>
              <a:path w="2378808" h="1414130">
                <a:moveTo>
                  <a:pt x="0" y="0"/>
                </a:moveTo>
                <a:lnTo>
                  <a:pt x="2378808" y="0"/>
                </a:lnTo>
                <a:lnTo>
                  <a:pt x="2378808" y="1414131"/>
                </a:lnTo>
                <a:lnTo>
                  <a:pt x="0" y="14141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985952" y="3436964"/>
            <a:ext cx="3116269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282"/>
              </a:lnSpc>
              <a:spcBef>
                <a:spcPct val="0"/>
              </a:spcBef>
            </a:pPr>
            <a:r>
              <a:rPr lang="hu-HU" sz="2400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ÉRETTSÉGI </a:t>
            </a:r>
            <a:r>
              <a:rPr lang="hu-HU" sz="24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ÁTLAG SZÁMÍTÁSÁHOZ FIGYELEMBE VEHETŐ EREDMÉNYEK</a:t>
            </a:r>
          </a:p>
          <a:p>
            <a:pPr lvl="0" algn="ctr">
              <a:lnSpc>
                <a:spcPts val="3282"/>
              </a:lnSpc>
              <a:spcBef>
                <a:spcPct val="0"/>
              </a:spcBef>
            </a:pPr>
            <a:r>
              <a:rPr lang="hu-HU" sz="24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hu-HU" sz="24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max</a:t>
            </a:r>
            <a:r>
              <a:rPr lang="hu-HU" sz="24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. 100 pont számítható</a:t>
            </a:r>
          </a:p>
          <a:p>
            <a:pPr lvl="0" algn="ctr">
              <a:lnSpc>
                <a:spcPts val="3282"/>
              </a:lnSpc>
              <a:spcBef>
                <a:spcPct val="0"/>
              </a:spcBef>
            </a:pPr>
            <a:endParaRPr lang="en-US" sz="24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385296" y="4562634"/>
            <a:ext cx="216178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39"/>
              </a:lnSpc>
              <a:spcBef>
                <a:spcPct val="0"/>
              </a:spcBef>
            </a:pPr>
            <a:r>
              <a:rPr lang="hu-HU" sz="2171" dirty="0" smtClean="0">
                <a:solidFill>
                  <a:schemeClr val="accent6">
                    <a:lumMod val="75000"/>
                  </a:schemeClr>
                </a:solidFill>
                <a:latin typeface="Carelia"/>
                <a:ea typeface="Carelia"/>
                <a:cs typeface="Carelia"/>
                <a:sym typeface="Carelia"/>
              </a:rPr>
              <a:t>Magyar nyelv és irodalom</a:t>
            </a:r>
            <a:endParaRPr lang="en-US" sz="2171" dirty="0">
              <a:solidFill>
                <a:schemeClr val="accent6">
                  <a:lumMod val="75000"/>
                </a:schemeClr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267764" y="4902126"/>
            <a:ext cx="2598668" cy="25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en-US" sz="1572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1572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351241" y="7143458"/>
            <a:ext cx="216178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2"/>
              </a:lnSpc>
            </a:pPr>
            <a:r>
              <a:rPr lang="hu-HU" sz="2171" dirty="0" smtClean="0">
                <a:solidFill>
                  <a:srgbClr val="00B050"/>
                </a:solidFill>
                <a:latin typeface="Carelia"/>
                <a:ea typeface="Carelia"/>
                <a:cs typeface="Carelia"/>
                <a:sym typeface="Carelia"/>
              </a:rPr>
              <a:t>MATEMATIKA</a:t>
            </a:r>
            <a:endParaRPr lang="en-US" sz="2171" dirty="0">
              <a:solidFill>
                <a:srgbClr val="00B050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532700" y="6529121"/>
            <a:ext cx="2733047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5"/>
              </a:lnSpc>
            </a:pPr>
            <a:r>
              <a:rPr lang="en-US" sz="2400" dirty="0" smtClean="0">
                <a:solidFill>
                  <a:srgbClr val="00B0F0"/>
                </a:solidFill>
                <a:latin typeface="Carelia" panose="020B0604020202020204" charset="-18"/>
                <a:ea typeface="Dosis"/>
                <a:cs typeface="Dosis"/>
                <a:sym typeface="Dosis"/>
              </a:rPr>
              <a:t> IDEGEN NYELV</a:t>
            </a:r>
            <a:endParaRPr lang="en-US" sz="2400" u="none" strike="noStrike" dirty="0">
              <a:solidFill>
                <a:srgbClr val="00B0F0"/>
              </a:solidFill>
              <a:latin typeface="Carelia" panose="020B0604020202020204" charset="-18"/>
              <a:ea typeface="Dosis"/>
              <a:cs typeface="Dosis"/>
              <a:sym typeface="Dosi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931244" y="7951551"/>
            <a:ext cx="441734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Carelia" panose="020B0604020202020204" charset="-18"/>
                <a:ea typeface="Dosis"/>
                <a:cs typeface="Dosis"/>
                <a:sym typeface="Dosis"/>
              </a:rPr>
              <a:t>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relia" panose="020B0604020202020204" charset="-18"/>
                <a:ea typeface="Dosis"/>
                <a:cs typeface="Dosis"/>
                <a:sym typeface="Dosis"/>
              </a:rPr>
              <a:t> FELSŐOKTATÁSI INTÉZMÉNY ÁLTAL MEGHATÁROZOTT VIZSGATÁRGYAK KÖZÜL EGY VIZSGATÁRGY</a:t>
            </a:r>
            <a:endParaRPr lang="en-US" sz="2400" u="none" strike="noStrike" dirty="0">
              <a:solidFill>
                <a:schemeClr val="accent2">
                  <a:lumMod val="75000"/>
                </a:schemeClr>
              </a:solidFill>
              <a:latin typeface="Carelia" panose="020B0604020202020204" charset="-18"/>
              <a:ea typeface="Dosis"/>
              <a:cs typeface="Dosis"/>
              <a:sym typeface="Dosi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4047370" y="3560210"/>
            <a:ext cx="2130092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latin typeface="Carelia" panose="020B0604020202020204" charset="-18"/>
                <a:ea typeface="Dosis"/>
                <a:cs typeface="Dosis"/>
                <a:sym typeface="Dosis"/>
              </a:rPr>
              <a:t>Történelem</a:t>
            </a:r>
            <a:endParaRPr lang="en-US" sz="2400" u="none" strike="noStrike" dirty="0">
              <a:solidFill>
                <a:schemeClr val="accent4">
                  <a:lumMod val="75000"/>
                </a:schemeClr>
              </a:solidFill>
              <a:latin typeface="Carelia" panose="020B0604020202020204" charset="-18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5768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61263" y="1565426"/>
            <a:ext cx="13365475" cy="6972390"/>
            <a:chOff x="0" y="-47625"/>
            <a:chExt cx="3520125" cy="1836350"/>
          </a:xfrm>
        </p:grpSpPr>
        <p:sp>
          <p:nvSpPr>
            <p:cNvPr id="7" name="Freeform 7"/>
            <p:cNvSpPr/>
            <p:nvPr/>
          </p:nvSpPr>
          <p:spPr>
            <a:xfrm>
              <a:off x="19020" y="-22995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572000" y="1814681"/>
            <a:ext cx="8686800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865"/>
              </a:lnSpc>
              <a:spcBef>
                <a:spcPct val="0"/>
              </a:spcBef>
            </a:pPr>
            <a:r>
              <a:rPr lang="hu-HU" sz="4800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Ha </a:t>
            </a:r>
            <a:r>
              <a:rPr lang="hu-HU" sz="4800" dirty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emelt szintű érettségi kell…</a:t>
            </a:r>
            <a:endParaRPr lang="en-US" sz="4800" dirty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02188" y="3858830"/>
            <a:ext cx="4308412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endParaRPr lang="en-US" sz="32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00627" y="4082681"/>
            <a:ext cx="9829546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917" lvl="1" algn="ctr">
              <a:lnSpc>
                <a:spcPct val="150000"/>
              </a:lnSpc>
              <a:spcBef>
                <a:spcPct val="0"/>
              </a:spcBef>
            </a:pPr>
            <a:r>
              <a:rPr lang="hu-HU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Az intézményi meghirdetéseknél külön jelzik, ha a pontszámításhoz kötelező az emelt szintű érettségi. Egyes szakokon előfordulhat, hogy mindkét érettségi vizsgatárgyból emelt szintű érettségi vizsgaeredménnyel kell rendelkezni.</a:t>
            </a:r>
            <a:endParaRPr lang="en-US" sz="32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5092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61263" y="1565426"/>
            <a:ext cx="13365475" cy="6972390"/>
            <a:chOff x="0" y="-47625"/>
            <a:chExt cx="3520125" cy="1836350"/>
          </a:xfrm>
        </p:grpSpPr>
        <p:sp>
          <p:nvSpPr>
            <p:cNvPr id="7" name="Freeform 7"/>
            <p:cNvSpPr/>
            <p:nvPr/>
          </p:nvSpPr>
          <p:spPr>
            <a:xfrm>
              <a:off x="19020" y="-22995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682359" y="6066185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648200" y="2311943"/>
            <a:ext cx="8686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hu-HU" sz="4800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SZAKKÉPZETTSÉGBŐL, SZAKKÉPESÍTÉSBŐL</a:t>
            </a:r>
            <a:endParaRPr lang="en-US" sz="4800" dirty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02188" y="3858830"/>
            <a:ext cx="4308412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endParaRPr lang="en-US" sz="32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33700" y="4131792"/>
            <a:ext cx="124206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7917" lvl="1" algn="ctr">
              <a:lnSpc>
                <a:spcPct val="150000"/>
              </a:lnSpc>
              <a:spcBef>
                <a:spcPct val="0"/>
              </a:spcBef>
            </a:pPr>
            <a:r>
              <a:rPr lang="hu-HU" sz="28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Az </a:t>
            </a:r>
            <a:r>
              <a:rPr lang="hu-HU" sz="28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érettségi pontok számításakor meghatározott szakképzettséggel vagy szakképesítéssel rendelkező jelentkezők szakmai vizsgájának eredményét is figyelembe lehet venni. Ehhez </a:t>
            </a:r>
            <a:r>
              <a:rPr lang="hu-HU" sz="28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kell </a:t>
            </a:r>
            <a:r>
              <a:rPr lang="hu-HU" sz="28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rendelkezni</a:t>
            </a:r>
            <a:r>
              <a:rPr lang="hu-HU" sz="28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:</a:t>
            </a:r>
            <a:endParaRPr lang="hu-HU" sz="2800" b="1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  <a:p>
            <a:pPr marL="267917" lvl="1" algn="ctr">
              <a:lnSpc>
                <a:spcPct val="150000"/>
              </a:lnSpc>
              <a:spcBef>
                <a:spcPct val="0"/>
              </a:spcBef>
            </a:pPr>
            <a:r>
              <a:rPr lang="hu-HU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2021-től kiállított középfokú szakképzettséget tanúsító oklevél (technikumban szerezhető) – EMELT szintű érettségi vizsgának </a:t>
            </a:r>
            <a:r>
              <a:rPr lang="hu-HU" sz="28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minősül.</a:t>
            </a:r>
            <a:r>
              <a:rPr lang="en-US" sz="28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lang="en-US" sz="28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4933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61263" y="1565426"/>
            <a:ext cx="13365475" cy="6972390"/>
            <a:chOff x="0" y="-47625"/>
            <a:chExt cx="3520125" cy="1836350"/>
          </a:xfrm>
        </p:grpSpPr>
        <p:sp>
          <p:nvSpPr>
            <p:cNvPr id="7" name="Freeform 7"/>
            <p:cNvSpPr/>
            <p:nvPr/>
          </p:nvSpPr>
          <p:spPr>
            <a:xfrm>
              <a:off x="19020" y="-22995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572000" y="1814681"/>
            <a:ext cx="8686800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865"/>
              </a:lnSpc>
              <a:spcBef>
                <a:spcPct val="0"/>
              </a:spcBef>
            </a:pPr>
            <a:r>
              <a:rPr lang="hu-HU" sz="4800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SZAKKÉPZETTSÉGBŐL, SZAKKÉPESÍTÉSBŐL</a:t>
            </a:r>
            <a:endParaRPr lang="en-US" sz="4800" dirty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02188" y="3858830"/>
            <a:ext cx="4308412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endParaRPr lang="en-US" sz="32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29227" y="4159849"/>
            <a:ext cx="9829546" cy="352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917" lvl="1">
              <a:lnSpc>
                <a:spcPct val="150000"/>
              </a:lnSpc>
              <a:spcBef>
                <a:spcPct val="0"/>
              </a:spcBef>
            </a:pPr>
            <a:r>
              <a:rPr lang="hu-HU" sz="32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 </a:t>
            </a:r>
            <a:r>
              <a:rPr lang="hu-HU" sz="32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szakmai vizsga eredményéből történő pontszámításra továbbá akkor van </a:t>
            </a:r>
            <a:r>
              <a:rPr lang="hu-HU" sz="32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lehetőség: </a:t>
            </a:r>
          </a:p>
          <a:p>
            <a:pPr marL="725117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ha </a:t>
            </a:r>
            <a:r>
              <a:rPr lang="hu-HU" sz="32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valaki szakiránynak megfelelő képzésre </a:t>
            </a:r>
            <a:r>
              <a:rPr lang="hu-HU" sz="32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jelentkezik</a:t>
            </a:r>
            <a:r>
              <a:rPr lang="hu-HU" sz="32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hu-HU" sz="32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és</a:t>
            </a:r>
          </a:p>
          <a:p>
            <a:pPr marL="725117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a szakmai vizsga értékelése legalább „jó” (4</a:t>
            </a:r>
            <a:r>
              <a:rPr lang="hu-HU" sz="32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).</a:t>
            </a:r>
            <a:endParaRPr lang="hu-HU" sz="3200" b="1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267917" lvl="1">
              <a:lnSpc>
                <a:spcPct val="150000"/>
              </a:lnSpc>
              <a:spcBef>
                <a:spcPct val="0"/>
              </a:spcBef>
            </a:pPr>
            <a:endParaRPr lang="en-US" sz="28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312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61263" y="1565426"/>
            <a:ext cx="13365475" cy="6972390"/>
            <a:chOff x="0" y="-47625"/>
            <a:chExt cx="3520125" cy="1836350"/>
          </a:xfrm>
        </p:grpSpPr>
        <p:sp>
          <p:nvSpPr>
            <p:cNvPr id="7" name="Freeform 7"/>
            <p:cNvSpPr/>
            <p:nvPr/>
          </p:nvSpPr>
          <p:spPr>
            <a:xfrm>
              <a:off x="19020" y="-22995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572000" y="1814681"/>
            <a:ext cx="8686800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865"/>
              </a:lnSpc>
              <a:spcBef>
                <a:spcPct val="0"/>
              </a:spcBef>
            </a:pPr>
            <a:r>
              <a:rPr lang="hu-HU" sz="4800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Az </a:t>
            </a:r>
            <a:r>
              <a:rPr lang="hu-HU" sz="4800" dirty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érettségi pont számítása szakmai vizsga </a:t>
            </a:r>
            <a:r>
              <a:rPr lang="hu-HU" sz="4800" dirty="0" smtClean="0">
                <a:solidFill>
                  <a:srgbClr val="FF0000"/>
                </a:solidFill>
                <a:latin typeface="Carelia"/>
                <a:ea typeface="Carelia"/>
                <a:cs typeface="Carelia"/>
                <a:sym typeface="Carelia"/>
              </a:rPr>
              <a:t>esetén</a:t>
            </a:r>
            <a:endParaRPr lang="en-US" sz="4800" dirty="0">
              <a:solidFill>
                <a:srgbClr val="FF0000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02188" y="3858830"/>
            <a:ext cx="4308412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endParaRPr lang="en-US" sz="32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29227" y="4159849"/>
            <a:ext cx="9829546" cy="324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917" lvl="1">
              <a:lnSpc>
                <a:spcPct val="150000"/>
              </a:lnSpc>
              <a:spcBef>
                <a:spcPct val="0"/>
              </a:spcBef>
            </a:pPr>
            <a:r>
              <a:rPr lang="hu-HU" sz="2800" b="1" dirty="0">
                <a:latin typeface="Dosis"/>
                <a:ea typeface="Dosis"/>
                <a:cs typeface="Dosis"/>
                <a:sym typeface="Dosis"/>
              </a:rPr>
              <a:t>A</a:t>
            </a:r>
            <a:r>
              <a:rPr lang="en-US" sz="2800" b="1" dirty="0" smtClean="0">
                <a:latin typeface="Dosis"/>
                <a:ea typeface="Dosis"/>
                <a:cs typeface="Dosis"/>
                <a:sym typeface="Dosis"/>
              </a:rPr>
              <a:t>z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érettségi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követelményként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meghatározott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egy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érettségi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vizsgatárgy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(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százalékos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)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eredményének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és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a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szakmai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vizsga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(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százalékos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)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eredményének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összeadásával</a:t>
            </a:r>
            <a:r>
              <a:rPr lang="en-US" sz="2800" b="1" dirty="0"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en-US" sz="2800" b="1" dirty="0" err="1">
                <a:latin typeface="Dosis"/>
                <a:ea typeface="Dosis"/>
                <a:cs typeface="Dosis"/>
                <a:sym typeface="Dosis"/>
              </a:rPr>
              <a:t>vagy</a:t>
            </a:r>
            <a:endParaRPr lang="en-US" sz="2800" b="1" dirty="0">
              <a:latin typeface="Dosis"/>
              <a:ea typeface="Dosis"/>
              <a:cs typeface="Dosis"/>
              <a:sym typeface="Dosis"/>
            </a:endParaRPr>
          </a:p>
          <a:p>
            <a:pPr marL="267917" lvl="1">
              <a:lnSpc>
                <a:spcPct val="15000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csak</a:t>
            </a:r>
            <a:r>
              <a:rPr lang="en-US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szakmai</a:t>
            </a:r>
            <a:r>
              <a:rPr lang="en-US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vizsga</a:t>
            </a:r>
            <a:r>
              <a:rPr lang="en-US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eredményének</a:t>
            </a:r>
            <a:r>
              <a:rPr lang="en-US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figyelembevételével</a:t>
            </a:r>
            <a:r>
              <a:rPr lang="en-US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annak</a:t>
            </a:r>
            <a:r>
              <a:rPr lang="en-US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négyszerese</a:t>
            </a:r>
            <a:r>
              <a:rPr lang="en-US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alapján</a:t>
            </a:r>
            <a:r>
              <a:rPr lang="en-US" sz="28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28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7916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134874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501932" y="1747720"/>
            <a:ext cx="13293258" cy="6791564"/>
            <a:chOff x="0" y="0"/>
            <a:chExt cx="3501105" cy="178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275426" y="1989138"/>
            <a:ext cx="5883070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4800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DOKUMENTUMOK</a:t>
            </a:r>
            <a:endParaRPr lang="en-US" sz="48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97256" y="3171433"/>
            <a:ext cx="758501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34"/>
              </a:lnSpc>
            </a:pPr>
            <a:r>
              <a:rPr lang="hu-HU" sz="3600" b="1" dirty="0" smtClean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A </a:t>
            </a:r>
            <a:r>
              <a:rPr lang="hu-HU" sz="3600" b="1" dirty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jelentkezéshez és a pontszámításhoz szükséges dokumentumokat </a:t>
            </a:r>
            <a:r>
              <a:rPr lang="hu-HU" sz="3600" b="1" dirty="0" smtClean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az </a:t>
            </a:r>
            <a:r>
              <a:rPr lang="hu-HU" sz="3600" b="1" dirty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E-felvételi rendszerében kell </a:t>
            </a:r>
            <a:r>
              <a:rPr lang="hu-HU" sz="3600" b="1" dirty="0" smtClean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feltölteni:</a:t>
            </a:r>
            <a:endParaRPr lang="en-US" sz="36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02188" y="5239401"/>
            <a:ext cx="9829546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5834" lvl="1" indent="-267917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hu-HU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</a:t>
            </a:r>
            <a:r>
              <a:rPr lang="en-US" sz="36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már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rendelkezésre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álló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dokumentumokat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2025.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február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15-ig,</a:t>
            </a:r>
          </a:p>
          <a:p>
            <a:pPr marL="535834" lvl="1" indent="-267917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az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ezt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követően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szerzetteket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pedig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legkésőbb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2025. </a:t>
            </a:r>
            <a:r>
              <a:rPr lang="en-US" sz="36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július</a:t>
            </a:r>
            <a:r>
              <a:rPr lang="en-US" sz="36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9-ig.</a:t>
            </a:r>
            <a:endParaRPr lang="en-US" sz="3600" b="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25854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04031" y="758443"/>
            <a:ext cx="14154503" cy="8229600"/>
            <a:chOff x="0" y="0"/>
            <a:chExt cx="37279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7935" cy="2167467"/>
            </a:xfrm>
            <a:custGeom>
              <a:avLst/>
              <a:gdLst/>
              <a:ahLst/>
              <a:cxnLst/>
              <a:rect l="l" t="t" r="r" b="b"/>
              <a:pathLst>
                <a:path w="3727935" h="2167467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008518" y="3434674"/>
            <a:ext cx="1855658" cy="185565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295700" y="3778703"/>
            <a:ext cx="1142391" cy="1113312"/>
          </a:xfrm>
          <a:custGeom>
            <a:avLst/>
            <a:gdLst/>
            <a:ahLst/>
            <a:cxnLst/>
            <a:rect l="l" t="t" r="r" b="b"/>
            <a:pathLst>
              <a:path w="1142391" h="1113312">
                <a:moveTo>
                  <a:pt x="0" y="0"/>
                </a:moveTo>
                <a:lnTo>
                  <a:pt x="1142391" y="0"/>
                </a:lnTo>
                <a:lnTo>
                  <a:pt x="1142391" y="1113313"/>
                </a:lnTo>
                <a:lnTo>
                  <a:pt x="0" y="1113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6159" y="6894969"/>
            <a:ext cx="3835024" cy="3091905"/>
          </a:xfrm>
          <a:custGeom>
            <a:avLst/>
            <a:gdLst/>
            <a:ahLst/>
            <a:cxnLst/>
            <a:rect l="l" t="t" r="r" b="b"/>
            <a:pathLst>
              <a:path w="3835024" h="3091905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666665" y="3354008"/>
            <a:ext cx="1855658" cy="185565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616376" y="3272597"/>
            <a:ext cx="1855658" cy="185565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8048398" y="3526503"/>
            <a:ext cx="1177785" cy="1346740"/>
          </a:xfrm>
          <a:custGeom>
            <a:avLst/>
            <a:gdLst/>
            <a:ahLst/>
            <a:cxnLst/>
            <a:rect l="l" t="t" r="r" b="b"/>
            <a:pathLst>
              <a:path w="1177785" h="1346740">
                <a:moveTo>
                  <a:pt x="0" y="0"/>
                </a:moveTo>
                <a:lnTo>
                  <a:pt x="1177785" y="0"/>
                </a:lnTo>
                <a:lnTo>
                  <a:pt x="1177785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077244" y="3672007"/>
            <a:ext cx="871871" cy="1128304"/>
          </a:xfrm>
          <a:custGeom>
            <a:avLst/>
            <a:gdLst/>
            <a:ahLst/>
            <a:cxnLst/>
            <a:rect l="l" t="t" r="r" b="b"/>
            <a:pathLst>
              <a:path w="871871" h="1128304">
                <a:moveTo>
                  <a:pt x="0" y="0"/>
                </a:moveTo>
                <a:lnTo>
                  <a:pt x="871871" y="0"/>
                </a:lnTo>
                <a:lnTo>
                  <a:pt x="871871" y="1128304"/>
                </a:lnTo>
                <a:lnTo>
                  <a:pt x="0" y="1128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664827" y="7806013"/>
            <a:ext cx="5792103" cy="2522235"/>
          </a:xfrm>
          <a:custGeom>
            <a:avLst/>
            <a:gdLst/>
            <a:ahLst/>
            <a:cxnLst/>
            <a:rect l="l" t="t" r="r" b="b"/>
            <a:pathLst>
              <a:path w="5792103" h="2522235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762896" y="1365563"/>
            <a:ext cx="8762207" cy="228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6332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NEM KELL FELTÖLTENI:</a:t>
            </a:r>
            <a:endParaRPr lang="en-US" sz="6332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707885" y="5563590"/>
            <a:ext cx="2757164" cy="81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hu-HU" sz="40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É</a:t>
            </a:r>
            <a:r>
              <a:rPr lang="en-US" sz="40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rettségi bizonyítványt</a:t>
            </a:r>
            <a:endParaRPr lang="en-US" sz="40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82344" y="5547899"/>
            <a:ext cx="2757164" cy="81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hu-HU" sz="4000" b="1" dirty="0" err="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É</a:t>
            </a:r>
            <a:r>
              <a:rPr lang="en-US" sz="40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rettségi </a:t>
            </a:r>
            <a:r>
              <a:rPr lang="en-US" sz="4000" b="1" dirty="0" err="1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tanúsítványt</a:t>
            </a:r>
            <a:endParaRPr lang="en-US" sz="4000" b="1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256802" y="5340726"/>
            <a:ext cx="3449797" cy="1606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Á</a:t>
            </a:r>
            <a:r>
              <a:rPr lang="en-US" sz="4000" b="1" dirty="0" err="1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llamilag</a:t>
            </a:r>
            <a:r>
              <a:rPr lang="en-US" sz="40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elismert</a:t>
            </a:r>
            <a:r>
              <a:rPr lang="en-US" sz="4000" b="1" dirty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nyelvvizsga-bizonyítványokat</a:t>
            </a:r>
            <a:endParaRPr lang="en-US" sz="40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23666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52600" y="758443"/>
            <a:ext cx="14154503" cy="8229600"/>
            <a:chOff x="0" y="0"/>
            <a:chExt cx="37279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7935" cy="2167467"/>
            </a:xfrm>
            <a:custGeom>
              <a:avLst/>
              <a:gdLst/>
              <a:ahLst/>
              <a:cxnLst/>
              <a:rect l="l" t="t" r="r" b="b"/>
              <a:pathLst>
                <a:path w="3727935" h="2167467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008518" y="3434674"/>
            <a:ext cx="1855658" cy="185565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295700" y="3778703"/>
            <a:ext cx="1142391" cy="1113312"/>
          </a:xfrm>
          <a:custGeom>
            <a:avLst/>
            <a:gdLst/>
            <a:ahLst/>
            <a:cxnLst/>
            <a:rect l="l" t="t" r="r" b="b"/>
            <a:pathLst>
              <a:path w="1142391" h="1113312">
                <a:moveTo>
                  <a:pt x="0" y="0"/>
                </a:moveTo>
                <a:lnTo>
                  <a:pt x="1142391" y="0"/>
                </a:lnTo>
                <a:lnTo>
                  <a:pt x="1142391" y="1113313"/>
                </a:lnTo>
                <a:lnTo>
                  <a:pt x="0" y="1113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6159" y="6894969"/>
            <a:ext cx="3835024" cy="3091905"/>
          </a:xfrm>
          <a:custGeom>
            <a:avLst/>
            <a:gdLst/>
            <a:ahLst/>
            <a:cxnLst/>
            <a:rect l="l" t="t" r="r" b="b"/>
            <a:pathLst>
              <a:path w="3835024" h="3091905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666665" y="3354008"/>
            <a:ext cx="1855658" cy="185565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616376" y="3272597"/>
            <a:ext cx="1855658" cy="185565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8048398" y="3526503"/>
            <a:ext cx="1177785" cy="1346740"/>
          </a:xfrm>
          <a:custGeom>
            <a:avLst/>
            <a:gdLst/>
            <a:ahLst/>
            <a:cxnLst/>
            <a:rect l="l" t="t" r="r" b="b"/>
            <a:pathLst>
              <a:path w="1177785" h="1346740">
                <a:moveTo>
                  <a:pt x="0" y="0"/>
                </a:moveTo>
                <a:lnTo>
                  <a:pt x="1177785" y="0"/>
                </a:lnTo>
                <a:lnTo>
                  <a:pt x="1177785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077244" y="3672007"/>
            <a:ext cx="871871" cy="1128304"/>
          </a:xfrm>
          <a:custGeom>
            <a:avLst/>
            <a:gdLst/>
            <a:ahLst/>
            <a:cxnLst/>
            <a:rect l="l" t="t" r="r" b="b"/>
            <a:pathLst>
              <a:path w="871871" h="1128304">
                <a:moveTo>
                  <a:pt x="0" y="0"/>
                </a:moveTo>
                <a:lnTo>
                  <a:pt x="871871" y="0"/>
                </a:lnTo>
                <a:lnTo>
                  <a:pt x="871871" y="1128304"/>
                </a:lnTo>
                <a:lnTo>
                  <a:pt x="0" y="1128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664827" y="7806013"/>
            <a:ext cx="5792103" cy="2522235"/>
          </a:xfrm>
          <a:custGeom>
            <a:avLst/>
            <a:gdLst/>
            <a:ahLst/>
            <a:cxnLst/>
            <a:rect l="l" t="t" r="r" b="b"/>
            <a:pathLst>
              <a:path w="5792103" h="2522235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762896" y="1038103"/>
            <a:ext cx="8762207" cy="228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6332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FEL KELL FELTÖLTENI:</a:t>
            </a:r>
            <a:endParaRPr lang="en-US" sz="6332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707885" y="5563590"/>
            <a:ext cx="2757164" cy="81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hu-HU" sz="40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Középiskolai</a:t>
            </a:r>
            <a:r>
              <a:rPr lang="en-US" sz="40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bizonyítványt</a:t>
            </a:r>
            <a:endParaRPr lang="en-US" sz="40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024042" y="5425508"/>
            <a:ext cx="3429000" cy="1606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hu-HU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</a:t>
            </a:r>
            <a:r>
              <a:rPr lang="hu-HU" sz="40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z </a:t>
            </a:r>
            <a:r>
              <a:rPr lang="hu-HU" sz="4000" b="1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egyes intézményi pontokat igazoló dokumentumok </a:t>
            </a:r>
            <a:endParaRPr lang="en-US" sz="4000" b="1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012035" y="5531904"/>
            <a:ext cx="3297397" cy="811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hu-HU" sz="40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Technikumi oklevelek</a:t>
            </a:r>
            <a:endParaRPr lang="en-US" sz="40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5736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32393" y="2559119"/>
            <a:ext cx="5883070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5400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FELSŐOKTATÁS</a:t>
            </a:r>
            <a:endParaRPr lang="en-US" sz="54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02188" y="5768421"/>
            <a:ext cx="1904489" cy="46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endParaRPr lang="en-US" sz="2881" b="1" dirty="0">
              <a:solidFill>
                <a:srgbClr val="01070A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02188" y="3858830"/>
            <a:ext cx="941381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4"/>
              </a:lnSpc>
            </a:pPr>
            <a:r>
              <a:rPr lang="hu-HU" sz="4000" b="1" dirty="0" smtClean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JELENTKEZÉSI HATÁRIDŐ:</a:t>
            </a:r>
            <a:endParaRPr lang="en-US" sz="40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02188" y="4487133"/>
            <a:ext cx="9829546" cy="46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917" lvl="1" algn="ctr">
              <a:lnSpc>
                <a:spcPts val="3474"/>
              </a:lnSpc>
              <a:spcBef>
                <a:spcPct val="0"/>
              </a:spcBef>
            </a:pPr>
            <a:r>
              <a:rPr lang="hu-HU" sz="4400" b="1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2025.02.15</a:t>
            </a:r>
            <a:r>
              <a:rPr lang="en-US" sz="2481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248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029200" y="5334648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/>
              <a:t>A felsőoktatásba a Felvi.hu-n (azonosítást követően) elérhető </a:t>
            </a:r>
            <a:endParaRPr lang="hu-HU" sz="4000" b="1" dirty="0" smtClean="0"/>
          </a:p>
          <a:p>
            <a:pPr algn="ctr"/>
            <a:r>
              <a:rPr lang="hu-HU" sz="4000" b="1" dirty="0" smtClean="0">
                <a:solidFill>
                  <a:srgbClr val="FF0000"/>
                </a:solidFill>
              </a:rPr>
              <a:t>E-felvételin</a:t>
            </a:r>
            <a:r>
              <a:rPr lang="hu-HU" sz="4000" b="1" dirty="0" smtClean="0"/>
              <a:t> </a:t>
            </a:r>
            <a:r>
              <a:rPr lang="hu-HU" sz="4000" b="1" dirty="0"/>
              <a:t>keresztül lehet jelentkezni. </a:t>
            </a:r>
          </a:p>
        </p:txBody>
      </p:sp>
    </p:spTree>
    <p:extLst>
      <p:ext uri="{BB962C8B-B14F-4D97-AF65-F5344CB8AC3E}">
        <p14:creationId xmlns:p14="http://schemas.microsoft.com/office/powerpoint/2010/main" val="15226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71025" y="2781549"/>
            <a:ext cx="3320006" cy="5572849"/>
            <a:chOff x="0" y="0"/>
            <a:chExt cx="1415529" cy="23760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15529" cy="2376060"/>
            </a:xfrm>
            <a:custGeom>
              <a:avLst/>
              <a:gdLst/>
              <a:ahLst/>
              <a:cxnLst/>
              <a:rect l="l" t="t" r="r" b="b"/>
              <a:pathLst>
                <a:path w="1415529" h="2376060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181266" y="2902296"/>
            <a:ext cx="2903889" cy="261549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25015" r="-2501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5691907" y="2781549"/>
            <a:ext cx="3320006" cy="5572849"/>
            <a:chOff x="0" y="0"/>
            <a:chExt cx="1415529" cy="23760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5529" cy="2376060"/>
            </a:xfrm>
            <a:custGeom>
              <a:avLst/>
              <a:gdLst/>
              <a:ahLst/>
              <a:cxnLst/>
              <a:rect l="l" t="t" r="r" b="b"/>
              <a:pathLst>
                <a:path w="1415529" h="2376060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855926" y="2902297"/>
            <a:ext cx="2903889" cy="261130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61" r="-25061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5973505" y="6187563"/>
            <a:ext cx="2664364" cy="329412"/>
          </a:xfrm>
          <a:custGeom>
            <a:avLst/>
            <a:gdLst/>
            <a:ahLst/>
            <a:cxnLst/>
            <a:rect l="l" t="t" r="r" b="b"/>
            <a:pathLst>
              <a:path w="2664364" h="329412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9292936" y="2669849"/>
            <a:ext cx="3348397" cy="5684549"/>
            <a:chOff x="-12105" y="-47625"/>
            <a:chExt cx="1427634" cy="2423685"/>
          </a:xfrm>
        </p:grpSpPr>
        <p:sp>
          <p:nvSpPr>
            <p:cNvPr id="15" name="Freeform 15"/>
            <p:cNvSpPr/>
            <p:nvPr/>
          </p:nvSpPr>
          <p:spPr>
            <a:xfrm>
              <a:off x="-12105" y="6692"/>
              <a:ext cx="1415529" cy="2369368"/>
            </a:xfrm>
            <a:custGeom>
              <a:avLst/>
              <a:gdLst/>
              <a:ahLst/>
              <a:cxnLst/>
              <a:rect l="l" t="t" r="r" b="b"/>
              <a:pathLst>
                <a:path w="1415529" h="2376060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9529385" y="2958053"/>
            <a:ext cx="2903889" cy="2555546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7"/>
              <a:stretch>
                <a:fillRect l="-25015" r="-25015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646965" y="6243319"/>
            <a:ext cx="2664364" cy="329412"/>
          </a:xfrm>
          <a:custGeom>
            <a:avLst/>
            <a:gdLst/>
            <a:ahLst/>
            <a:cxnLst/>
            <a:rect l="l" t="t" r="r" b="b"/>
            <a:pathLst>
              <a:path w="2664364" h="329412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2994787" y="2725793"/>
            <a:ext cx="3320006" cy="5572849"/>
            <a:chOff x="0" y="0"/>
            <a:chExt cx="1415529" cy="23760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15529" cy="2376060"/>
            </a:xfrm>
            <a:custGeom>
              <a:avLst/>
              <a:gdLst/>
              <a:ahLst/>
              <a:cxnLst/>
              <a:rect l="l" t="t" r="r" b="b"/>
              <a:pathLst>
                <a:path w="1415529" h="2376060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3184956" y="2902296"/>
            <a:ext cx="2903889" cy="2607331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8"/>
              <a:stretch>
                <a:fillRect t="-24985" b="-24985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2298846" y="6187563"/>
            <a:ext cx="2664364" cy="329412"/>
          </a:xfrm>
          <a:custGeom>
            <a:avLst/>
            <a:gdLst/>
            <a:ahLst/>
            <a:cxnLst/>
            <a:rect l="l" t="t" r="r" b="b"/>
            <a:pathLst>
              <a:path w="2664364" h="329412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496102" y="5943738"/>
            <a:ext cx="2317374" cy="640438"/>
          </a:xfrm>
          <a:custGeom>
            <a:avLst/>
            <a:gdLst/>
            <a:ahLst/>
            <a:cxnLst/>
            <a:rect l="l" t="t" r="r" b="b"/>
            <a:pathLst>
              <a:path w="2317374" h="640438">
                <a:moveTo>
                  <a:pt x="0" y="0"/>
                </a:moveTo>
                <a:lnTo>
                  <a:pt x="2317373" y="0"/>
                </a:lnTo>
                <a:lnTo>
                  <a:pt x="2317373" y="640438"/>
                </a:lnTo>
                <a:lnTo>
                  <a:pt x="0" y="6404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957345" y="6744287"/>
            <a:ext cx="6266893" cy="4307065"/>
          </a:xfrm>
          <a:custGeom>
            <a:avLst/>
            <a:gdLst/>
            <a:ahLst/>
            <a:cxnLst/>
            <a:rect l="l" t="t" r="r" b="b"/>
            <a:pathLst>
              <a:path w="6266893" h="4307065">
                <a:moveTo>
                  <a:pt x="0" y="0"/>
                </a:moveTo>
                <a:lnTo>
                  <a:pt x="6266894" y="0"/>
                </a:lnTo>
                <a:lnTo>
                  <a:pt x="6266894" y="4307064"/>
                </a:lnTo>
                <a:lnTo>
                  <a:pt x="0" y="43070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-2023959" y="6897975"/>
            <a:ext cx="4793068" cy="3485868"/>
          </a:xfrm>
          <a:custGeom>
            <a:avLst/>
            <a:gdLst/>
            <a:ahLst/>
            <a:cxnLst/>
            <a:rect l="l" t="t" r="r" b="b"/>
            <a:pathLst>
              <a:path w="4793068" h="3485868">
                <a:moveTo>
                  <a:pt x="0" y="0"/>
                </a:moveTo>
                <a:lnTo>
                  <a:pt x="4793068" y="0"/>
                </a:lnTo>
                <a:lnTo>
                  <a:pt x="4793068" y="3485868"/>
                </a:lnTo>
                <a:lnTo>
                  <a:pt x="0" y="34858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954546" y="1247013"/>
            <a:ext cx="1237890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hu-HU" sz="5249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ÉRETTSÉGI VIZSGA</a:t>
            </a:r>
            <a:endParaRPr lang="en-US" sz="5249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221744" y="6783169"/>
            <a:ext cx="282293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6"/>
              </a:lnSpc>
            </a:pPr>
            <a:r>
              <a:rPr lang="hu-HU" sz="36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2025. 02.15</a:t>
            </a:r>
            <a:r>
              <a:rPr lang="hu-HU" sz="1532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..</a:t>
            </a:r>
            <a:endParaRPr lang="en-US" sz="1532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356698" y="6783169"/>
            <a:ext cx="2362639" cy="1359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146"/>
              </a:lnSpc>
              <a:buAutoNum type="arabicPeriod"/>
            </a:pPr>
            <a:r>
              <a:rPr lang="hu-HU" sz="2400" b="1" u="none" strike="noStrike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MAGYAR</a:t>
            </a:r>
          </a:p>
          <a:p>
            <a:pPr marL="342900" indent="-342900">
              <a:lnSpc>
                <a:spcPts val="2146"/>
              </a:lnSpc>
              <a:buAutoNum type="arabicPeriod"/>
            </a:pPr>
            <a:r>
              <a:rPr lang="hu-HU" sz="24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MATEMATIKA</a:t>
            </a:r>
          </a:p>
          <a:p>
            <a:pPr marL="342900" indent="-342900">
              <a:lnSpc>
                <a:spcPts val="2146"/>
              </a:lnSpc>
              <a:buAutoNum type="arabicPeriod"/>
            </a:pPr>
            <a:r>
              <a:rPr lang="hu-HU" sz="2400" b="1" u="none" strike="noStrike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TÖRTÉNELEM</a:t>
            </a:r>
          </a:p>
          <a:p>
            <a:pPr marL="342900" indent="-342900">
              <a:lnSpc>
                <a:spcPts val="2146"/>
              </a:lnSpc>
              <a:buAutoNum type="arabicPeriod"/>
            </a:pPr>
            <a:r>
              <a:rPr lang="hu-HU" sz="24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NYELV</a:t>
            </a:r>
          </a:p>
          <a:p>
            <a:pPr marL="342900" indent="-342900">
              <a:lnSpc>
                <a:spcPts val="2146"/>
              </a:lnSpc>
              <a:buAutoNum type="arabicPeriod"/>
            </a:pPr>
            <a:r>
              <a:rPr lang="hu-HU" sz="2400" b="1" u="none" strike="noStrike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VÁLASZTOTT</a:t>
            </a:r>
            <a:endParaRPr lang="en-US" sz="24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896404" y="5734336"/>
            <a:ext cx="2741466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413"/>
              </a:lnSpc>
              <a:spcBef>
                <a:spcPct val="0"/>
              </a:spcBef>
            </a:pPr>
            <a:r>
              <a:rPr lang="hu-HU" sz="3200" b="1" dirty="0" smtClean="0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GIMNÁZIUM, SZAKGIMNÁZIUM</a:t>
            </a:r>
            <a:r>
              <a:rPr lang="en-US" sz="3200" b="1" dirty="0" smtClean="0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 </a:t>
            </a:r>
            <a:endParaRPr lang="en-US" sz="3200" b="1" dirty="0">
              <a:solidFill>
                <a:srgbClr val="01070A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569863" y="6838925"/>
            <a:ext cx="2822933" cy="305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6"/>
              </a:lnSpc>
            </a:pPr>
            <a:r>
              <a:rPr lang="hu-HU" sz="3600" b="1" u="none" strike="noStrike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1.NYELV</a:t>
            </a:r>
            <a:endParaRPr lang="en-US" sz="36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750625" y="5780304"/>
            <a:ext cx="268264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413"/>
              </a:lnSpc>
              <a:spcBef>
                <a:spcPct val="0"/>
              </a:spcBef>
            </a:pPr>
            <a:r>
              <a:rPr lang="hu-HU" sz="3200" b="1" dirty="0" smtClean="0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13. TECHNIKUM</a:t>
            </a:r>
            <a:r>
              <a:rPr lang="en-US" sz="2438" b="1" dirty="0" smtClean="0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 </a:t>
            </a:r>
            <a:endParaRPr lang="en-US" sz="2438" b="1" dirty="0">
              <a:solidFill>
                <a:srgbClr val="01070A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128447" y="5734336"/>
            <a:ext cx="282293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413"/>
              </a:lnSpc>
              <a:spcBef>
                <a:spcPct val="0"/>
              </a:spcBef>
            </a:pPr>
            <a:r>
              <a:rPr lang="hu-HU" sz="3200" b="1" dirty="0" smtClean="0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JELENTKEZÉSI HATÁRIDŐ</a:t>
            </a:r>
            <a:r>
              <a:rPr lang="en-US" sz="3200" b="1" dirty="0" smtClean="0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 </a:t>
            </a:r>
            <a:endParaRPr lang="en-US" sz="3200" b="1" dirty="0">
              <a:solidFill>
                <a:srgbClr val="01070A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3777539" y="6014464"/>
            <a:ext cx="175450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3"/>
              </a:lnSpc>
            </a:pPr>
            <a:r>
              <a:rPr lang="hu-HU" sz="3200" b="1" dirty="0" smtClean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SZAKMAI VIZSGA</a:t>
            </a:r>
            <a:endParaRPr lang="en-US" sz="32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57225" cap="sq">
              <a:solidFill>
                <a:srgbClr val="1E3F48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775654" y="5143500"/>
            <a:ext cx="9448343" cy="5616757"/>
          </a:xfrm>
          <a:custGeom>
            <a:avLst/>
            <a:gdLst/>
            <a:ahLst/>
            <a:cxnLst/>
            <a:rect l="l" t="t" r="r" b="b"/>
            <a:pathLst>
              <a:path w="9448343" h="5616757">
                <a:moveTo>
                  <a:pt x="0" y="0"/>
                </a:moveTo>
                <a:lnTo>
                  <a:pt x="9448342" y="0"/>
                </a:lnTo>
                <a:lnTo>
                  <a:pt x="9448342" y="5616757"/>
                </a:lnTo>
                <a:lnTo>
                  <a:pt x="0" y="5616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00634" y="5428244"/>
            <a:ext cx="8436357" cy="5844796"/>
          </a:xfrm>
          <a:custGeom>
            <a:avLst/>
            <a:gdLst/>
            <a:ahLst/>
            <a:cxnLst/>
            <a:rect l="l" t="t" r="r" b="b"/>
            <a:pathLst>
              <a:path w="8436357" h="5844796">
                <a:moveTo>
                  <a:pt x="0" y="0"/>
                </a:moveTo>
                <a:lnTo>
                  <a:pt x="8436357" y="0"/>
                </a:lnTo>
                <a:lnTo>
                  <a:pt x="8436357" y="5844796"/>
                </a:lnTo>
                <a:lnTo>
                  <a:pt x="0" y="5844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83456" y="2365012"/>
            <a:ext cx="13321088" cy="379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97"/>
              </a:lnSpc>
            </a:pPr>
            <a:r>
              <a:rPr lang="hu-HU" sz="10569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KÖSZÖNÖM A FIGYELMET!</a:t>
            </a:r>
            <a:endParaRPr lang="en-US" sz="10569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45024" y="6061475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32393" y="2559119"/>
            <a:ext cx="5883070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5400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FELSŐOKTATÁS</a:t>
            </a:r>
            <a:endParaRPr lang="en-US" sz="54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02188" y="5768421"/>
            <a:ext cx="1904489" cy="46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endParaRPr lang="en-US" sz="2881" b="1" dirty="0">
              <a:solidFill>
                <a:srgbClr val="01070A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02188" y="3858830"/>
            <a:ext cx="941381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4"/>
              </a:lnSpc>
            </a:pPr>
            <a:r>
              <a:rPr lang="hu-HU" sz="4000" b="1" dirty="0" smtClean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JELENTKEZÉSI HATÁRIDŐ:</a:t>
            </a:r>
            <a:endParaRPr lang="en-US" sz="40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02188" y="4487133"/>
            <a:ext cx="9829546" cy="46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917" lvl="1" algn="ctr">
              <a:lnSpc>
                <a:spcPts val="3474"/>
              </a:lnSpc>
              <a:spcBef>
                <a:spcPct val="0"/>
              </a:spcBef>
            </a:pPr>
            <a:r>
              <a:rPr lang="hu-HU" sz="4400" b="1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2025.02.15</a:t>
            </a:r>
            <a:r>
              <a:rPr lang="en-US" sz="2481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248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029200" y="5334648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/>
              <a:t>A felsőoktatásba a Felvi.hu-n (azonosítást követően) elérhető </a:t>
            </a:r>
            <a:endParaRPr lang="hu-HU" sz="4000" b="1" dirty="0" smtClean="0"/>
          </a:p>
          <a:p>
            <a:pPr algn="ctr"/>
            <a:r>
              <a:rPr lang="hu-HU" sz="4000" b="1" dirty="0" smtClean="0">
                <a:solidFill>
                  <a:srgbClr val="FF0000"/>
                </a:solidFill>
              </a:rPr>
              <a:t>E-felvételin</a:t>
            </a:r>
            <a:r>
              <a:rPr lang="hu-HU" sz="4000" b="1" dirty="0" smtClean="0"/>
              <a:t> </a:t>
            </a:r>
            <a:r>
              <a:rPr lang="hu-HU" sz="4000" b="1" dirty="0"/>
              <a:t>keresztül lehet jelentkezni.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32393" y="2559119"/>
            <a:ext cx="5883070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5400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FELSŐOKTATÁS</a:t>
            </a:r>
            <a:endParaRPr lang="en-US" sz="54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851548" y="3923706"/>
            <a:ext cx="583241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4"/>
              </a:lnSpc>
            </a:pPr>
            <a:r>
              <a:rPr lang="hu-HU" sz="3200" b="1" dirty="0" smtClean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JELENTKEZÉS-AZONOSÍTÁS</a:t>
            </a:r>
            <a:endParaRPr lang="en-US" sz="3200" b="1" dirty="0">
              <a:solidFill>
                <a:srgbClr val="FF00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02188" y="4487133"/>
            <a:ext cx="9829546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917" lvl="1" algn="just">
              <a:lnSpc>
                <a:spcPts val="3474"/>
              </a:lnSpc>
              <a:spcBef>
                <a:spcPct val="0"/>
              </a:spcBef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A jelentkezési kérelem akkor tekinthető érvényesnek, ha a jelentkező a fenti határidőig rendelkezik </a:t>
            </a: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Ügyfélkapu +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Digitális Állampolgárság (DÁP)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regisztrációval és ezek egyikével sikeresen azonosította magát az E-felvételibe való belépéskor</a:t>
            </a:r>
            <a:r>
              <a:rPr lang="en-US" sz="3200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lang="en-US" sz="3200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0751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66748" y="934135"/>
            <a:ext cx="14154503" cy="8229600"/>
            <a:chOff x="0" y="0"/>
            <a:chExt cx="37279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7935" cy="2167467"/>
            </a:xfrm>
            <a:custGeom>
              <a:avLst/>
              <a:gdLst/>
              <a:ahLst/>
              <a:cxnLst/>
              <a:rect l="l" t="t" r="r" b="b"/>
              <a:pathLst>
                <a:path w="3727935" h="2167467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37385" y="3367245"/>
            <a:ext cx="1855658" cy="185565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794018" y="3738417"/>
            <a:ext cx="1142391" cy="1113312"/>
          </a:xfrm>
          <a:custGeom>
            <a:avLst/>
            <a:gdLst/>
            <a:ahLst/>
            <a:cxnLst/>
            <a:rect l="l" t="t" r="r" b="b"/>
            <a:pathLst>
              <a:path w="1142391" h="1113312">
                <a:moveTo>
                  <a:pt x="0" y="0"/>
                </a:moveTo>
                <a:lnTo>
                  <a:pt x="1142391" y="0"/>
                </a:lnTo>
                <a:lnTo>
                  <a:pt x="1142391" y="1113313"/>
                </a:lnTo>
                <a:lnTo>
                  <a:pt x="0" y="1113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6159" y="6894969"/>
            <a:ext cx="3835024" cy="3091905"/>
          </a:xfrm>
          <a:custGeom>
            <a:avLst/>
            <a:gdLst/>
            <a:ahLst/>
            <a:cxnLst/>
            <a:rect l="l" t="t" r="r" b="b"/>
            <a:pathLst>
              <a:path w="3835024" h="3091905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623173" y="3367245"/>
            <a:ext cx="1855658" cy="185565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09169" y="3367245"/>
            <a:ext cx="1855658" cy="185565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798302" y="3367245"/>
            <a:ext cx="1855658" cy="185565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026068" y="3665981"/>
            <a:ext cx="1177785" cy="1346740"/>
          </a:xfrm>
          <a:custGeom>
            <a:avLst/>
            <a:gdLst/>
            <a:ahLst/>
            <a:cxnLst/>
            <a:rect l="l" t="t" r="r" b="b"/>
            <a:pathLst>
              <a:path w="1177785" h="1346740">
                <a:moveTo>
                  <a:pt x="0" y="0"/>
                </a:moveTo>
                <a:lnTo>
                  <a:pt x="1177785" y="0"/>
                </a:lnTo>
                <a:lnTo>
                  <a:pt x="1177785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301062" y="3723426"/>
            <a:ext cx="871871" cy="1128304"/>
          </a:xfrm>
          <a:custGeom>
            <a:avLst/>
            <a:gdLst/>
            <a:ahLst/>
            <a:cxnLst/>
            <a:rect l="l" t="t" r="r" b="b"/>
            <a:pathLst>
              <a:path w="871871" h="1128304">
                <a:moveTo>
                  <a:pt x="0" y="0"/>
                </a:moveTo>
                <a:lnTo>
                  <a:pt x="871871" y="0"/>
                </a:lnTo>
                <a:lnTo>
                  <a:pt x="871871" y="1128304"/>
                </a:lnTo>
                <a:lnTo>
                  <a:pt x="0" y="1128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236452" y="3621704"/>
            <a:ext cx="996588" cy="1346740"/>
          </a:xfrm>
          <a:custGeom>
            <a:avLst/>
            <a:gdLst/>
            <a:ahLst/>
            <a:cxnLst/>
            <a:rect l="l" t="t" r="r" b="b"/>
            <a:pathLst>
              <a:path w="996588" h="1346740">
                <a:moveTo>
                  <a:pt x="0" y="0"/>
                </a:moveTo>
                <a:lnTo>
                  <a:pt x="996587" y="0"/>
                </a:lnTo>
                <a:lnTo>
                  <a:pt x="996587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664827" y="7806013"/>
            <a:ext cx="5792103" cy="2522235"/>
          </a:xfrm>
          <a:custGeom>
            <a:avLst/>
            <a:gdLst/>
            <a:ahLst/>
            <a:cxnLst/>
            <a:rect l="l" t="t" r="r" b="b"/>
            <a:pathLst>
              <a:path w="5792103" h="2522235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762897" y="1527166"/>
            <a:ext cx="8762207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6332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E-FELVÉTELI</a:t>
            </a:r>
            <a:endParaRPr lang="en-US" sz="6332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86632" y="5328279"/>
            <a:ext cx="2756956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hu-HU" sz="3200" b="1" u="none" strike="noStrike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JELENTKEZÉS BENYÚJTÁSA</a:t>
            </a:r>
            <a:endParaRPr lang="en-US" sz="32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172420" y="5328280"/>
            <a:ext cx="275716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hu-HU" sz="3200" b="1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DOKUMENTUMOK FELTÖLTÉSE</a:t>
            </a:r>
            <a:endParaRPr lang="en-US" sz="3200" b="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358416" y="5328280"/>
            <a:ext cx="2757164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hu-HU" sz="3200" b="1" u="none" strike="noStrike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HITELESÍTÉS</a:t>
            </a:r>
            <a:endParaRPr lang="en-US" sz="32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544205" y="5328280"/>
            <a:ext cx="2757164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hu-HU" sz="3200" b="1" u="none" strike="noStrike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TÁJÉKOZÓDÁS</a:t>
            </a:r>
            <a:endParaRPr lang="en-US" sz="3200" b="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81200" y="1032046"/>
            <a:ext cx="14154503" cy="8229600"/>
            <a:chOff x="0" y="0"/>
            <a:chExt cx="37279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7935" cy="2167467"/>
            </a:xfrm>
            <a:custGeom>
              <a:avLst/>
              <a:gdLst/>
              <a:ahLst/>
              <a:cxnLst/>
              <a:rect l="l" t="t" r="r" b="b"/>
              <a:pathLst>
                <a:path w="3727935" h="2167467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37385" y="3367245"/>
            <a:ext cx="1855658" cy="185565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794018" y="3738417"/>
            <a:ext cx="1142391" cy="1113312"/>
          </a:xfrm>
          <a:custGeom>
            <a:avLst/>
            <a:gdLst/>
            <a:ahLst/>
            <a:cxnLst/>
            <a:rect l="l" t="t" r="r" b="b"/>
            <a:pathLst>
              <a:path w="1142391" h="1113312">
                <a:moveTo>
                  <a:pt x="0" y="0"/>
                </a:moveTo>
                <a:lnTo>
                  <a:pt x="1142391" y="0"/>
                </a:lnTo>
                <a:lnTo>
                  <a:pt x="1142391" y="1113313"/>
                </a:lnTo>
                <a:lnTo>
                  <a:pt x="0" y="1113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6159" y="6894969"/>
            <a:ext cx="3835024" cy="3091905"/>
          </a:xfrm>
          <a:custGeom>
            <a:avLst/>
            <a:gdLst/>
            <a:ahLst/>
            <a:cxnLst/>
            <a:rect l="l" t="t" r="r" b="b"/>
            <a:pathLst>
              <a:path w="3835024" h="3091905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623173" y="3367245"/>
            <a:ext cx="1855658" cy="185565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09169" y="3367245"/>
            <a:ext cx="1855658" cy="185565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798302" y="3367245"/>
            <a:ext cx="1855658" cy="185565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026068" y="3665981"/>
            <a:ext cx="1177785" cy="1346740"/>
          </a:xfrm>
          <a:custGeom>
            <a:avLst/>
            <a:gdLst/>
            <a:ahLst/>
            <a:cxnLst/>
            <a:rect l="l" t="t" r="r" b="b"/>
            <a:pathLst>
              <a:path w="1177785" h="1346740">
                <a:moveTo>
                  <a:pt x="0" y="0"/>
                </a:moveTo>
                <a:lnTo>
                  <a:pt x="1177785" y="0"/>
                </a:lnTo>
                <a:lnTo>
                  <a:pt x="1177785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301062" y="3723426"/>
            <a:ext cx="871871" cy="1128304"/>
          </a:xfrm>
          <a:custGeom>
            <a:avLst/>
            <a:gdLst/>
            <a:ahLst/>
            <a:cxnLst/>
            <a:rect l="l" t="t" r="r" b="b"/>
            <a:pathLst>
              <a:path w="871871" h="1128304">
                <a:moveTo>
                  <a:pt x="0" y="0"/>
                </a:moveTo>
                <a:lnTo>
                  <a:pt x="871871" y="0"/>
                </a:lnTo>
                <a:lnTo>
                  <a:pt x="871871" y="1128304"/>
                </a:lnTo>
                <a:lnTo>
                  <a:pt x="0" y="1128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236452" y="3621704"/>
            <a:ext cx="996588" cy="1346740"/>
          </a:xfrm>
          <a:custGeom>
            <a:avLst/>
            <a:gdLst/>
            <a:ahLst/>
            <a:cxnLst/>
            <a:rect l="l" t="t" r="r" b="b"/>
            <a:pathLst>
              <a:path w="996588" h="1346740">
                <a:moveTo>
                  <a:pt x="0" y="0"/>
                </a:moveTo>
                <a:lnTo>
                  <a:pt x="996587" y="0"/>
                </a:lnTo>
                <a:lnTo>
                  <a:pt x="996587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664827" y="7806013"/>
            <a:ext cx="5792103" cy="2522235"/>
          </a:xfrm>
          <a:custGeom>
            <a:avLst/>
            <a:gdLst/>
            <a:ahLst/>
            <a:cxnLst/>
            <a:rect l="l" t="t" r="r" b="b"/>
            <a:pathLst>
              <a:path w="5792103" h="2522235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762897" y="1527166"/>
            <a:ext cx="8762207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6332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E-FELVÉTELI</a:t>
            </a:r>
            <a:endParaRPr lang="en-US" sz="6332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86735" y="5382466"/>
            <a:ext cx="2756956" cy="361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hu-HU" sz="32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HIÁNYPÓTLÁSOK</a:t>
            </a:r>
            <a:endParaRPr lang="en-US" sz="32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172420" y="5403729"/>
            <a:ext cx="2757164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hu-HU" sz="32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KISZÁMÍTOTT FELVÉTELI PONTOK</a:t>
            </a:r>
            <a:endParaRPr lang="en-US" sz="3200" b="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408879" y="5403729"/>
            <a:ext cx="275716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hu-HU" sz="3200" b="1" dirty="0" smtClean="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BESOROLÁSI DÖNTÉS</a:t>
            </a:r>
            <a:endParaRPr lang="en-US" sz="3200" b="1" u="none" strike="noStrike" dirty="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645338" y="5412124"/>
            <a:ext cx="275716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hu-HU" sz="3200" b="1" dirty="0" smtClean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JOGORVOSLATI KÉRELMEK</a:t>
            </a:r>
            <a:endParaRPr lang="en-US" sz="3200" b="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2925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54150"/>
            <a:ext cx="11811000" cy="73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32393" y="2559119"/>
            <a:ext cx="5883070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hu-HU" sz="5400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FELSŐOKTATÁS</a:t>
            </a:r>
            <a:endParaRPr lang="en-US" sz="54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02188" y="3858830"/>
            <a:ext cx="3110232" cy="47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r>
              <a:rPr lang="hu-HU" sz="3200" b="1" dirty="0" smtClean="0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JELENTKEZÉS</a:t>
            </a:r>
            <a:endParaRPr lang="en-US" sz="3200" b="1" dirty="0">
              <a:solidFill>
                <a:srgbClr val="01070A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02188" y="4487133"/>
            <a:ext cx="9829546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917" lvl="1" algn="just">
              <a:lnSpc>
                <a:spcPts val="3474"/>
              </a:lnSpc>
              <a:spcBef>
                <a:spcPct val="0"/>
              </a:spcBef>
            </a:pP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felsőoktatási felvételi eljárás során </a:t>
            </a:r>
            <a:r>
              <a:rPr lang="hu-H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legfeljebb 6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jelentkezési hely jelölhető meg, </a:t>
            </a: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amelyből három jelentkezési helyig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(ugyanannak a képzésnek az állami ösztöndíjas és az önköltséges finanszírozási formája egynek számít) </a:t>
            </a: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díjmentesen nyújtható be a jelentkezési </a:t>
            </a:r>
            <a:r>
              <a:rPr lang="hu-H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kérelem. </a:t>
            </a:r>
            <a:endParaRPr lang="en-US" sz="3200" b="1" u="none" strike="noStrike" dirty="0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4908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682</Words>
  <Application>Microsoft Office PowerPoint</Application>
  <PresentationFormat>Egyéni</PresentationFormat>
  <Paragraphs>128</Paragraphs>
  <Slides>30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Dosis Medium</vt:lpstr>
      <vt:lpstr>Arial</vt:lpstr>
      <vt:lpstr>Times New Roman</vt:lpstr>
      <vt:lpstr>Carelia</vt:lpstr>
      <vt:lpstr>Dosis</vt:lpstr>
      <vt:lpstr>Calibri</vt:lpstr>
      <vt:lpstr>Kollektif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Alkalmassági vizsga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Illustrative Creative Literature Project Presentation</dc:title>
  <dc:creator>Dell</dc:creator>
  <cp:lastModifiedBy>Dévaldné Orosz Beatrix</cp:lastModifiedBy>
  <cp:revision>95</cp:revision>
  <dcterms:created xsi:type="dcterms:W3CDTF">2006-08-16T00:00:00Z</dcterms:created>
  <dcterms:modified xsi:type="dcterms:W3CDTF">2025-01-21T14:30:16Z</dcterms:modified>
  <dc:identifier>DAGbQGqlobs</dc:identifier>
</cp:coreProperties>
</file>